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x="18288000" cy="10287000"/>
  <p:notesSz cx="6858000" cy="9144000"/>
  <p:embeddedFontLst>
    <p:embeddedFont>
      <p:font typeface="Canva Sans" panose="020B0604020202020204" charset="0"/>
      <p:regular r:id="rId19"/>
    </p:embeddedFont>
    <p:embeddedFont>
      <p:font typeface="Canva Sans Bold" panose="020B0604020202020204" charset="0"/>
      <p:regular r:id="rId20"/>
    </p:embeddedFont>
    <p:embeddedFont>
      <p:font typeface="Fredoka"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a Wood" userId="182bd8ce-5594-4b63-b55e-1a478c8febfd" providerId="ADAL" clId="{BC97A0A5-2D5D-476A-9AC2-419008449718}"/>
    <pc:docChg chg="addSld modSld">
      <pc:chgData name="Christina Wood" userId="182bd8ce-5594-4b63-b55e-1a478c8febfd" providerId="ADAL" clId="{BC97A0A5-2D5D-476A-9AC2-419008449718}" dt="2026-05-06T22:31:05.173" v="9" actId="20577"/>
      <pc:docMkLst>
        <pc:docMk/>
      </pc:docMkLst>
      <pc:sldChg chg="modSp mod">
        <pc:chgData name="Christina Wood" userId="182bd8ce-5594-4b63-b55e-1a478c8febfd" providerId="ADAL" clId="{BC97A0A5-2D5D-476A-9AC2-419008449718}" dt="2026-05-06T22:31:05.173" v="9" actId="20577"/>
        <pc:sldMkLst>
          <pc:docMk/>
          <pc:sldMk cId="0" sldId="256"/>
        </pc:sldMkLst>
        <pc:spChg chg="mod">
          <ac:chgData name="Christina Wood" userId="182bd8ce-5594-4b63-b55e-1a478c8febfd" providerId="ADAL" clId="{BC97A0A5-2D5D-476A-9AC2-419008449718}" dt="2026-05-06T22:31:05.173" v="9" actId="20577"/>
          <ac:spMkLst>
            <pc:docMk/>
            <pc:sldMk cId="0" sldId="256"/>
            <ac:spMk id="15"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jpe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70.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jpeg"/><Relationship Id="rId15" Type="http://schemas.openxmlformats.org/officeDocument/2006/relationships/image" Target="../media/image7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 Id="rId14" Type="http://schemas.openxmlformats.org/officeDocument/2006/relationships/image" Target="../media/image72.jpeg"/></Relationships>
</file>

<file path=ppt/slides/_rels/slide11.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svg"/><Relationship Id="rId4" Type="http://schemas.openxmlformats.org/officeDocument/2006/relationships/image" Target="../media/image76.svg"/></Relationships>
</file>

<file path=ppt/slides/_rels/slide1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2.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jpeg"/><Relationship Id="rId2" Type="http://schemas.openxmlformats.org/officeDocument/2006/relationships/image" Target="../media/image10.png"/><Relationship Id="rId16"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18" Type="http://schemas.openxmlformats.org/officeDocument/2006/relationships/image" Target="../media/image43.jpeg"/><Relationship Id="rId3" Type="http://schemas.openxmlformats.org/officeDocument/2006/relationships/image" Target="../media/image28.jpeg"/><Relationship Id="rId21" Type="http://schemas.openxmlformats.org/officeDocument/2006/relationships/image" Target="../media/image46.jpeg"/><Relationship Id="rId7" Type="http://schemas.openxmlformats.org/officeDocument/2006/relationships/image" Target="../media/image32.jpeg"/><Relationship Id="rId12" Type="http://schemas.openxmlformats.org/officeDocument/2006/relationships/image" Target="../media/image37.jpeg"/><Relationship Id="rId17" Type="http://schemas.openxmlformats.org/officeDocument/2006/relationships/image" Target="../media/image42.jpeg"/><Relationship Id="rId2" Type="http://schemas.openxmlformats.org/officeDocument/2006/relationships/image" Target="../media/image27.jpeg"/><Relationship Id="rId16" Type="http://schemas.openxmlformats.org/officeDocument/2006/relationships/image" Target="../media/image41.jpeg"/><Relationship Id="rId20"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5" Type="http://schemas.openxmlformats.org/officeDocument/2006/relationships/image" Target="../media/image40.jpeg"/><Relationship Id="rId10" Type="http://schemas.openxmlformats.org/officeDocument/2006/relationships/image" Target="../media/image35.jpeg"/><Relationship Id="rId19" Type="http://schemas.openxmlformats.org/officeDocument/2006/relationships/image" Target="../media/image44.jpe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s>
</file>

<file path=ppt/slides/_rels/slide7.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pn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20" name="Picture 19" descr="A brick building with a fence&#10;&#10;AI-generated content may be incorrect.">
            <a:extLst>
              <a:ext uri="{FF2B5EF4-FFF2-40B4-BE49-F238E27FC236}">
                <a16:creationId xmlns:a16="http://schemas.microsoft.com/office/drawing/2014/main" id="{0D33D2B3-7247-BF83-21E7-F54839FFEF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2" name="Group 2"/>
          <p:cNvGrpSpPr/>
          <p:nvPr/>
        </p:nvGrpSpPr>
        <p:grpSpPr>
          <a:xfrm>
            <a:off x="-76200" y="6724182"/>
            <a:ext cx="6504380" cy="2534118"/>
            <a:chOff x="0" y="0"/>
            <a:chExt cx="1796815" cy="547376"/>
          </a:xfrm>
        </p:grpSpPr>
        <p:sp>
          <p:nvSpPr>
            <p:cNvPr id="3" name="Freeform 3"/>
            <p:cNvSpPr/>
            <p:nvPr/>
          </p:nvSpPr>
          <p:spPr>
            <a:xfrm>
              <a:off x="0" y="0"/>
              <a:ext cx="1787800" cy="547376"/>
            </a:xfrm>
            <a:custGeom>
              <a:avLst/>
              <a:gdLst/>
              <a:ahLst/>
              <a:cxnLst/>
              <a:rect l="l" t="t" r="r" b="b"/>
              <a:pathLst>
                <a:path w="1787800" h="547376">
                  <a:moveTo>
                    <a:pt x="1556388" y="0"/>
                  </a:moveTo>
                  <a:lnTo>
                    <a:pt x="37227" y="0"/>
                  </a:lnTo>
                  <a:cubicBezTo>
                    <a:pt x="27354" y="0"/>
                    <a:pt x="17885" y="3922"/>
                    <a:pt x="10904" y="10904"/>
                  </a:cubicBezTo>
                  <a:cubicBezTo>
                    <a:pt x="3922" y="17885"/>
                    <a:pt x="0" y="27354"/>
                    <a:pt x="0" y="37227"/>
                  </a:cubicBezTo>
                  <a:lnTo>
                    <a:pt x="0" y="510148"/>
                  </a:lnTo>
                  <a:cubicBezTo>
                    <a:pt x="0" y="520021"/>
                    <a:pt x="3922" y="529490"/>
                    <a:pt x="10904" y="536472"/>
                  </a:cubicBezTo>
                  <a:cubicBezTo>
                    <a:pt x="17885" y="543453"/>
                    <a:pt x="27354" y="547376"/>
                    <a:pt x="37227" y="547376"/>
                  </a:cubicBezTo>
                  <a:lnTo>
                    <a:pt x="1556388" y="547376"/>
                  </a:lnTo>
                  <a:cubicBezTo>
                    <a:pt x="1579808" y="547376"/>
                    <a:pt x="1601846" y="536290"/>
                    <a:pt x="1615807" y="517486"/>
                  </a:cubicBezTo>
                  <a:lnTo>
                    <a:pt x="1774623" y="303578"/>
                  </a:lnTo>
                  <a:cubicBezTo>
                    <a:pt x="1787800" y="285830"/>
                    <a:pt x="1787800" y="261546"/>
                    <a:pt x="1774623" y="243798"/>
                  </a:cubicBezTo>
                  <a:lnTo>
                    <a:pt x="1615807" y="29890"/>
                  </a:lnTo>
                  <a:cubicBezTo>
                    <a:pt x="1601846" y="11086"/>
                    <a:pt x="1579808" y="0"/>
                    <a:pt x="1556388" y="0"/>
                  </a:cubicBezTo>
                  <a:close/>
                </a:path>
              </a:pathLst>
            </a:custGeom>
            <a:solidFill>
              <a:srgbClr val="03B55A"/>
            </a:solidFill>
          </p:spPr>
          <p:txBody>
            <a:bodyPr/>
            <a:lstStyle/>
            <a:p>
              <a:endParaRPr lang="en-US"/>
            </a:p>
          </p:txBody>
        </p:sp>
        <p:sp>
          <p:nvSpPr>
            <p:cNvPr id="4" name="TextBox 4"/>
            <p:cNvSpPr txBox="1"/>
            <p:nvPr/>
          </p:nvSpPr>
          <p:spPr>
            <a:xfrm>
              <a:off x="0" y="-38100"/>
              <a:ext cx="1682515" cy="58547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10800000">
            <a:off x="11859820" y="6724182"/>
            <a:ext cx="6428180" cy="2534118"/>
            <a:chOff x="0" y="0"/>
            <a:chExt cx="1796815" cy="547376"/>
          </a:xfrm>
        </p:grpSpPr>
        <p:sp>
          <p:nvSpPr>
            <p:cNvPr id="6" name="Freeform 6"/>
            <p:cNvSpPr/>
            <p:nvPr/>
          </p:nvSpPr>
          <p:spPr>
            <a:xfrm>
              <a:off x="0" y="0"/>
              <a:ext cx="1787800" cy="547376"/>
            </a:xfrm>
            <a:custGeom>
              <a:avLst/>
              <a:gdLst/>
              <a:ahLst/>
              <a:cxnLst/>
              <a:rect l="l" t="t" r="r" b="b"/>
              <a:pathLst>
                <a:path w="1787800" h="547376">
                  <a:moveTo>
                    <a:pt x="1556388" y="0"/>
                  </a:moveTo>
                  <a:lnTo>
                    <a:pt x="37227" y="0"/>
                  </a:lnTo>
                  <a:cubicBezTo>
                    <a:pt x="27354" y="0"/>
                    <a:pt x="17885" y="3922"/>
                    <a:pt x="10904" y="10904"/>
                  </a:cubicBezTo>
                  <a:cubicBezTo>
                    <a:pt x="3922" y="17885"/>
                    <a:pt x="0" y="27354"/>
                    <a:pt x="0" y="37227"/>
                  </a:cubicBezTo>
                  <a:lnTo>
                    <a:pt x="0" y="510148"/>
                  </a:lnTo>
                  <a:cubicBezTo>
                    <a:pt x="0" y="520021"/>
                    <a:pt x="3922" y="529490"/>
                    <a:pt x="10904" y="536472"/>
                  </a:cubicBezTo>
                  <a:cubicBezTo>
                    <a:pt x="17885" y="543453"/>
                    <a:pt x="27354" y="547376"/>
                    <a:pt x="37227" y="547376"/>
                  </a:cubicBezTo>
                  <a:lnTo>
                    <a:pt x="1556388" y="547376"/>
                  </a:lnTo>
                  <a:cubicBezTo>
                    <a:pt x="1579808" y="547376"/>
                    <a:pt x="1601846" y="536290"/>
                    <a:pt x="1615807" y="517486"/>
                  </a:cubicBezTo>
                  <a:lnTo>
                    <a:pt x="1774623" y="303578"/>
                  </a:lnTo>
                  <a:cubicBezTo>
                    <a:pt x="1787800" y="285830"/>
                    <a:pt x="1787800" y="261546"/>
                    <a:pt x="1774623" y="243798"/>
                  </a:cubicBezTo>
                  <a:lnTo>
                    <a:pt x="1615807" y="29890"/>
                  </a:lnTo>
                  <a:cubicBezTo>
                    <a:pt x="1601846" y="11086"/>
                    <a:pt x="1579808" y="0"/>
                    <a:pt x="1556388" y="0"/>
                  </a:cubicBezTo>
                  <a:close/>
                </a:path>
              </a:pathLst>
            </a:custGeom>
            <a:solidFill>
              <a:srgbClr val="03B55A"/>
            </a:solidFill>
          </p:spPr>
          <p:txBody>
            <a:bodyPr/>
            <a:lstStyle/>
            <a:p>
              <a:endParaRPr lang="en-US"/>
            </a:p>
          </p:txBody>
        </p:sp>
        <p:sp>
          <p:nvSpPr>
            <p:cNvPr id="7" name="TextBox 7"/>
            <p:cNvSpPr txBox="1"/>
            <p:nvPr/>
          </p:nvSpPr>
          <p:spPr>
            <a:xfrm>
              <a:off x="0" y="-38100"/>
              <a:ext cx="1682515" cy="585476"/>
            </a:xfrm>
            <a:prstGeom prst="rect">
              <a:avLst/>
            </a:prstGeom>
          </p:spPr>
          <p:txBody>
            <a:bodyPr lIns="50800" tIns="50800" rIns="50800" bIns="50800" rtlCol="0" anchor="ctr"/>
            <a:lstStyle/>
            <a:p>
              <a:pPr algn="ctr">
                <a:lnSpc>
                  <a:spcPts val="2659"/>
                </a:lnSpc>
                <a:spcBef>
                  <a:spcPct val="0"/>
                </a:spcBef>
              </a:pPr>
              <a:endParaRPr/>
            </a:p>
          </p:txBody>
        </p:sp>
      </p:grpSp>
      <p:sp>
        <p:nvSpPr>
          <p:cNvPr id="8" name="AutoShape 8"/>
          <p:cNvSpPr/>
          <p:nvPr/>
        </p:nvSpPr>
        <p:spPr>
          <a:xfrm flipV="1">
            <a:off x="79" y="9182100"/>
            <a:ext cx="18259425" cy="38100"/>
          </a:xfrm>
          <a:prstGeom prst="line">
            <a:avLst/>
          </a:prstGeom>
          <a:ln w="76200" cap="flat">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headEnd type="none" w="sm" len="sm"/>
            <a:tailEnd type="none" w="sm" len="sm"/>
          </a:ln>
        </p:spPr>
        <p:txBody>
          <a:bodyPr/>
          <a:lstStyle/>
          <a:p>
            <a:endParaRPr lang="en-US"/>
          </a:p>
        </p:txBody>
      </p:sp>
      <p:grpSp>
        <p:nvGrpSpPr>
          <p:cNvPr id="9" name="Group 9"/>
          <p:cNvGrpSpPr/>
          <p:nvPr/>
        </p:nvGrpSpPr>
        <p:grpSpPr>
          <a:xfrm>
            <a:off x="6395555" y="2779207"/>
            <a:ext cx="5212034" cy="5089950"/>
            <a:chOff x="0" y="0"/>
            <a:chExt cx="812800" cy="793761"/>
          </a:xfrm>
        </p:grpSpPr>
        <p:sp>
          <p:nvSpPr>
            <p:cNvPr id="10" name="Freeform 10"/>
            <p:cNvSpPr/>
            <p:nvPr/>
          </p:nvSpPr>
          <p:spPr>
            <a:xfrm>
              <a:off x="0" y="0"/>
              <a:ext cx="812800" cy="793761"/>
            </a:xfrm>
            <a:custGeom>
              <a:avLst/>
              <a:gdLst/>
              <a:ahLst/>
              <a:cxnLst/>
              <a:rect l="l" t="t" r="r" b="b"/>
              <a:pathLst>
                <a:path w="812800" h="793761">
                  <a:moveTo>
                    <a:pt x="406400" y="0"/>
                  </a:moveTo>
                  <a:cubicBezTo>
                    <a:pt x="181951" y="0"/>
                    <a:pt x="0" y="177690"/>
                    <a:pt x="0" y="396881"/>
                  </a:cubicBezTo>
                  <a:cubicBezTo>
                    <a:pt x="0" y="616072"/>
                    <a:pt x="181951" y="793761"/>
                    <a:pt x="406400" y="793761"/>
                  </a:cubicBezTo>
                  <a:cubicBezTo>
                    <a:pt x="630849" y="793761"/>
                    <a:pt x="812800" y="616072"/>
                    <a:pt x="812800" y="396881"/>
                  </a:cubicBezTo>
                  <a:cubicBezTo>
                    <a:pt x="812800" y="177690"/>
                    <a:pt x="630849" y="0"/>
                    <a:pt x="406400" y="0"/>
                  </a:cubicBezTo>
                  <a:close/>
                </a:path>
              </a:pathLst>
            </a:custGeom>
            <a:solidFill>
              <a:srgbClr val="FFFFFF"/>
            </a:solidFill>
          </p:spPr>
          <p:txBody>
            <a:bodyPr/>
            <a:lstStyle/>
            <a:p>
              <a:endParaRPr lang="en-US"/>
            </a:p>
          </p:txBody>
        </p:sp>
        <p:sp>
          <p:nvSpPr>
            <p:cNvPr id="11" name="TextBox 11"/>
            <p:cNvSpPr txBox="1"/>
            <p:nvPr/>
          </p:nvSpPr>
          <p:spPr>
            <a:xfrm>
              <a:off x="76200" y="36315"/>
              <a:ext cx="660400" cy="683031"/>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159443">
            <a:off x="6307804" y="2898662"/>
            <a:ext cx="5265452" cy="4851041"/>
          </a:xfrm>
          <a:custGeom>
            <a:avLst/>
            <a:gdLst/>
            <a:ahLst/>
            <a:cxnLst/>
            <a:rect l="l" t="t" r="r" b="b"/>
            <a:pathLst>
              <a:path w="5265452" h="4851041">
                <a:moveTo>
                  <a:pt x="0" y="0"/>
                </a:moveTo>
                <a:lnTo>
                  <a:pt x="5265451" y="0"/>
                </a:lnTo>
                <a:lnTo>
                  <a:pt x="5265451" y="4851041"/>
                </a:lnTo>
                <a:lnTo>
                  <a:pt x="0" y="4851041"/>
                </a:lnTo>
                <a:lnTo>
                  <a:pt x="0" y="0"/>
                </a:lnTo>
                <a:close/>
              </a:path>
            </a:pathLst>
          </a:custGeom>
          <a:blipFill>
            <a:blip r:embed="rId3"/>
            <a:stretch>
              <a:fillRect l="-2326" t="-37410" r="-4566" b="-25088"/>
            </a:stretch>
          </a:blipFill>
        </p:spPr>
        <p:txBody>
          <a:bodyPr/>
          <a:lstStyle/>
          <a:p>
            <a:endParaRPr lang="en-US"/>
          </a:p>
        </p:txBody>
      </p:sp>
      <p:sp>
        <p:nvSpPr>
          <p:cNvPr id="13" name="TextBox 13"/>
          <p:cNvSpPr txBox="1"/>
          <p:nvPr/>
        </p:nvSpPr>
        <p:spPr>
          <a:xfrm>
            <a:off x="0" y="7144102"/>
            <a:ext cx="5482858" cy="1532353"/>
          </a:xfrm>
          <a:prstGeom prst="rect">
            <a:avLst/>
          </a:prstGeom>
        </p:spPr>
        <p:txBody>
          <a:bodyPr lIns="0" tIns="0" rIns="0" bIns="0" rtlCol="0" anchor="t">
            <a:spAutoFit/>
          </a:bodyPr>
          <a:lstStyle/>
          <a:p>
            <a:pPr algn="r">
              <a:lnSpc>
                <a:spcPts val="12664"/>
              </a:lnSpc>
            </a:pPr>
            <a:r>
              <a:rPr lang="en-US" sz="9046">
                <a:solidFill>
                  <a:srgbClr val="FFFFFF"/>
                </a:solidFill>
                <a:latin typeface="Fredoka"/>
                <a:ea typeface="Fredoka"/>
                <a:cs typeface="Fredoka"/>
                <a:sym typeface="Fredoka"/>
              </a:rPr>
              <a:t>ANNUAL</a:t>
            </a:r>
          </a:p>
        </p:txBody>
      </p:sp>
      <p:sp>
        <p:nvSpPr>
          <p:cNvPr id="14" name="TextBox 14"/>
          <p:cNvSpPr txBox="1"/>
          <p:nvPr/>
        </p:nvSpPr>
        <p:spPr>
          <a:xfrm>
            <a:off x="13025905" y="7082918"/>
            <a:ext cx="5367271" cy="1532353"/>
          </a:xfrm>
          <a:prstGeom prst="rect">
            <a:avLst/>
          </a:prstGeom>
        </p:spPr>
        <p:txBody>
          <a:bodyPr lIns="0" tIns="0" rIns="0" bIns="0" rtlCol="0" anchor="t">
            <a:spAutoFit/>
          </a:bodyPr>
          <a:lstStyle/>
          <a:p>
            <a:pPr algn="l">
              <a:lnSpc>
                <a:spcPts val="12664"/>
              </a:lnSpc>
            </a:pPr>
            <a:r>
              <a:rPr lang="en-US" sz="9046">
                <a:solidFill>
                  <a:srgbClr val="FFFFFF"/>
                </a:solidFill>
                <a:latin typeface="Fredoka"/>
                <a:ea typeface="Fredoka"/>
                <a:cs typeface="Fredoka"/>
                <a:sym typeface="Fredoka"/>
              </a:rPr>
              <a:t>REPORT</a:t>
            </a:r>
          </a:p>
        </p:txBody>
      </p:sp>
      <p:sp>
        <p:nvSpPr>
          <p:cNvPr id="15" name="TextBox 15"/>
          <p:cNvSpPr txBox="1"/>
          <p:nvPr/>
        </p:nvSpPr>
        <p:spPr>
          <a:xfrm>
            <a:off x="6826728" y="7905567"/>
            <a:ext cx="4227604" cy="1276533"/>
          </a:xfrm>
          <a:prstGeom prst="rect">
            <a:avLst/>
          </a:prstGeom>
        </p:spPr>
        <p:txBody>
          <a:bodyPr lIns="0" tIns="0" rIns="0" bIns="0" rtlCol="0" anchor="t">
            <a:spAutoFit/>
          </a:bodyPr>
          <a:lstStyle/>
          <a:p>
            <a:pPr algn="ctr">
              <a:lnSpc>
                <a:spcPts val="10489"/>
              </a:lnSpc>
            </a:pPr>
            <a:r>
              <a:rPr lang="en-US" sz="7492">
                <a:solidFill>
                  <a:schemeClr val="bg1"/>
                </a:solidFill>
                <a:latin typeface="Fredoka"/>
                <a:ea typeface="Fredoka"/>
                <a:cs typeface="Fredoka"/>
                <a:sym typeface="Fredoka"/>
              </a:rPr>
              <a:t>2025</a:t>
            </a:r>
            <a:endParaRPr lang="en-US" sz="7492" dirty="0">
              <a:solidFill>
                <a:schemeClr val="bg1"/>
              </a:solidFill>
              <a:latin typeface="Fredoka"/>
              <a:ea typeface="Fredoka"/>
              <a:cs typeface="Fredoka"/>
              <a:sym typeface="Fredoka"/>
            </a:endParaRPr>
          </a:p>
        </p:txBody>
      </p:sp>
      <p:sp>
        <p:nvSpPr>
          <p:cNvPr id="16" name="TextBox 16"/>
          <p:cNvSpPr txBox="1"/>
          <p:nvPr/>
        </p:nvSpPr>
        <p:spPr>
          <a:xfrm>
            <a:off x="4582266" y="226903"/>
            <a:ext cx="8716527" cy="1588989"/>
          </a:xfrm>
          <a:prstGeom prst="rect">
            <a:avLst/>
          </a:prstGeom>
          <a:ln>
            <a:solidFill>
              <a:schemeClr val="tx1"/>
            </a:solidFill>
          </a:ln>
        </p:spPr>
        <p:txBody>
          <a:bodyPr lIns="0" tIns="0" rIns="0" bIns="0" rtlCol="0" anchor="t">
            <a:spAutoFit/>
          </a:bodyPr>
          <a:lstStyle/>
          <a:p>
            <a:pPr algn="ctr">
              <a:lnSpc>
                <a:spcPts val="6392"/>
              </a:lnSpc>
            </a:pPr>
            <a:r>
              <a:rPr lang="en-US" sz="4566" dirty="0">
                <a:solidFill>
                  <a:srgbClr val="00B050"/>
                </a:solidFill>
                <a:latin typeface="Fredoka"/>
                <a:ea typeface="Fredoka"/>
                <a:cs typeface="Fredoka"/>
                <a:sym typeface="Fredoka"/>
              </a:rPr>
              <a:t>Educational Child Care Center</a:t>
            </a:r>
          </a:p>
          <a:p>
            <a:pPr algn="ctr">
              <a:lnSpc>
                <a:spcPts val="6392"/>
              </a:lnSpc>
            </a:pPr>
            <a:r>
              <a:rPr lang="en-US" sz="4566" dirty="0">
                <a:solidFill>
                  <a:srgbClr val="00B050"/>
                </a:solidFill>
                <a:latin typeface="Fredoka"/>
                <a:ea typeface="Fredoka"/>
                <a:cs typeface="Fredoka"/>
                <a:sym typeface="Fredoka"/>
              </a:rPr>
              <a:t>EC3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8090536" y="3555088"/>
            <a:ext cx="6787188" cy="3817793"/>
          </a:xfrm>
          <a:custGeom>
            <a:avLst/>
            <a:gdLst/>
            <a:ahLst/>
            <a:cxnLst/>
            <a:rect l="l" t="t" r="r" b="b"/>
            <a:pathLst>
              <a:path w="6787188" h="3817793">
                <a:moveTo>
                  <a:pt x="0" y="0"/>
                </a:moveTo>
                <a:lnTo>
                  <a:pt x="6787189" y="0"/>
                </a:lnTo>
                <a:lnTo>
                  <a:pt x="6787189" y="3817794"/>
                </a:lnTo>
                <a:lnTo>
                  <a:pt x="0" y="3817794"/>
                </a:lnTo>
                <a:lnTo>
                  <a:pt x="0" y="0"/>
                </a:lnTo>
                <a:close/>
              </a:path>
            </a:pathLst>
          </a:custGeom>
          <a:blipFill>
            <a:blip r:embed="rId2"/>
            <a:stretch>
              <a:fillRect/>
            </a:stretch>
          </a:blipFill>
        </p:spPr>
        <p:txBody>
          <a:bodyPr/>
          <a:lstStyle/>
          <a:p>
            <a:endParaRPr lang="en-US"/>
          </a:p>
        </p:txBody>
      </p:sp>
      <p:sp>
        <p:nvSpPr>
          <p:cNvPr id="3" name="Freeform 3"/>
          <p:cNvSpPr/>
          <p:nvPr/>
        </p:nvSpPr>
        <p:spPr>
          <a:xfrm rot="-71277">
            <a:off x="8938855" y="7094037"/>
            <a:ext cx="5090552" cy="2863435"/>
          </a:xfrm>
          <a:custGeom>
            <a:avLst/>
            <a:gdLst/>
            <a:ahLst/>
            <a:cxnLst/>
            <a:rect l="l" t="t" r="r" b="b"/>
            <a:pathLst>
              <a:path w="5090552" h="2863435">
                <a:moveTo>
                  <a:pt x="0" y="0"/>
                </a:moveTo>
                <a:lnTo>
                  <a:pt x="5090551" y="0"/>
                </a:lnTo>
                <a:lnTo>
                  <a:pt x="5090551" y="2863435"/>
                </a:lnTo>
                <a:lnTo>
                  <a:pt x="0" y="2863435"/>
                </a:lnTo>
                <a:lnTo>
                  <a:pt x="0" y="0"/>
                </a:lnTo>
                <a:close/>
              </a:path>
            </a:pathLst>
          </a:custGeom>
          <a:blipFill>
            <a:blip r:embed="rId3"/>
            <a:stretch>
              <a:fillRect/>
            </a:stretch>
          </a:blipFill>
        </p:spPr>
        <p:txBody>
          <a:bodyPr/>
          <a:lstStyle/>
          <a:p>
            <a:endParaRPr lang="en-US"/>
          </a:p>
        </p:txBody>
      </p:sp>
      <p:sp>
        <p:nvSpPr>
          <p:cNvPr id="4" name="Freeform 4"/>
          <p:cNvSpPr/>
          <p:nvPr/>
        </p:nvSpPr>
        <p:spPr>
          <a:xfrm>
            <a:off x="4077210" y="639031"/>
            <a:ext cx="2551811" cy="3260008"/>
          </a:xfrm>
          <a:custGeom>
            <a:avLst/>
            <a:gdLst/>
            <a:ahLst/>
            <a:cxnLst/>
            <a:rect l="l" t="t" r="r" b="b"/>
            <a:pathLst>
              <a:path w="2551811" h="3260008">
                <a:moveTo>
                  <a:pt x="0" y="0"/>
                </a:moveTo>
                <a:lnTo>
                  <a:pt x="2551811" y="0"/>
                </a:lnTo>
                <a:lnTo>
                  <a:pt x="2551811" y="3260008"/>
                </a:lnTo>
                <a:lnTo>
                  <a:pt x="0" y="3260008"/>
                </a:lnTo>
                <a:lnTo>
                  <a:pt x="0" y="0"/>
                </a:lnTo>
                <a:close/>
              </a:path>
            </a:pathLst>
          </a:custGeom>
          <a:blipFill>
            <a:blip r:embed="rId4"/>
            <a:stretch>
              <a:fillRect l="-2000" t="-1759" r="-2000"/>
            </a:stretch>
          </a:blipFill>
        </p:spPr>
        <p:txBody>
          <a:bodyPr/>
          <a:lstStyle/>
          <a:p>
            <a:endParaRPr lang="en-US"/>
          </a:p>
        </p:txBody>
      </p:sp>
      <p:sp>
        <p:nvSpPr>
          <p:cNvPr id="5" name="Freeform 5"/>
          <p:cNvSpPr/>
          <p:nvPr/>
        </p:nvSpPr>
        <p:spPr>
          <a:xfrm>
            <a:off x="543551" y="608535"/>
            <a:ext cx="3533659" cy="3533659"/>
          </a:xfrm>
          <a:custGeom>
            <a:avLst/>
            <a:gdLst/>
            <a:ahLst/>
            <a:cxnLst/>
            <a:rect l="l" t="t" r="r" b="b"/>
            <a:pathLst>
              <a:path w="3533659" h="3533659">
                <a:moveTo>
                  <a:pt x="0" y="0"/>
                </a:moveTo>
                <a:lnTo>
                  <a:pt x="3533659" y="0"/>
                </a:lnTo>
                <a:lnTo>
                  <a:pt x="3533659" y="3533660"/>
                </a:lnTo>
                <a:lnTo>
                  <a:pt x="0" y="3533660"/>
                </a:lnTo>
                <a:lnTo>
                  <a:pt x="0" y="0"/>
                </a:lnTo>
                <a:close/>
              </a:path>
            </a:pathLst>
          </a:custGeom>
          <a:blipFill>
            <a:blip r:embed="rId5"/>
            <a:stretch>
              <a:fillRect/>
            </a:stretch>
          </a:blipFill>
        </p:spPr>
        <p:txBody>
          <a:bodyPr/>
          <a:lstStyle/>
          <a:p>
            <a:endParaRPr lang="en-US"/>
          </a:p>
        </p:txBody>
      </p:sp>
      <p:sp>
        <p:nvSpPr>
          <p:cNvPr id="6" name="Freeform 6"/>
          <p:cNvSpPr/>
          <p:nvPr/>
        </p:nvSpPr>
        <p:spPr>
          <a:xfrm>
            <a:off x="15490350" y="608535"/>
            <a:ext cx="2319255" cy="3828390"/>
          </a:xfrm>
          <a:custGeom>
            <a:avLst/>
            <a:gdLst/>
            <a:ahLst/>
            <a:cxnLst/>
            <a:rect l="l" t="t" r="r" b="b"/>
            <a:pathLst>
              <a:path w="2319255" h="3828390">
                <a:moveTo>
                  <a:pt x="0" y="0"/>
                </a:moveTo>
                <a:lnTo>
                  <a:pt x="2319255" y="0"/>
                </a:lnTo>
                <a:lnTo>
                  <a:pt x="2319255" y="3828390"/>
                </a:lnTo>
                <a:lnTo>
                  <a:pt x="0" y="3828390"/>
                </a:lnTo>
                <a:lnTo>
                  <a:pt x="0" y="0"/>
                </a:lnTo>
                <a:close/>
              </a:path>
            </a:pathLst>
          </a:custGeom>
          <a:blipFill>
            <a:blip r:embed="rId6"/>
            <a:stretch>
              <a:fillRect t="-7698"/>
            </a:stretch>
          </a:blipFill>
        </p:spPr>
        <p:txBody>
          <a:bodyPr/>
          <a:lstStyle/>
          <a:p>
            <a:endParaRPr lang="en-US"/>
          </a:p>
        </p:txBody>
      </p:sp>
      <p:sp>
        <p:nvSpPr>
          <p:cNvPr id="7" name="Freeform 7"/>
          <p:cNvSpPr/>
          <p:nvPr/>
        </p:nvSpPr>
        <p:spPr>
          <a:xfrm>
            <a:off x="11850221" y="608535"/>
            <a:ext cx="3640130" cy="3423962"/>
          </a:xfrm>
          <a:custGeom>
            <a:avLst/>
            <a:gdLst/>
            <a:ahLst/>
            <a:cxnLst/>
            <a:rect l="l" t="t" r="r" b="b"/>
            <a:pathLst>
              <a:path w="3640130" h="3423962">
                <a:moveTo>
                  <a:pt x="0" y="0"/>
                </a:moveTo>
                <a:lnTo>
                  <a:pt x="3640129" y="0"/>
                </a:lnTo>
                <a:lnTo>
                  <a:pt x="3640129" y="3423963"/>
                </a:lnTo>
                <a:lnTo>
                  <a:pt x="0" y="3423963"/>
                </a:lnTo>
                <a:lnTo>
                  <a:pt x="0" y="0"/>
                </a:lnTo>
                <a:close/>
              </a:path>
            </a:pathLst>
          </a:custGeom>
          <a:blipFill>
            <a:blip r:embed="rId7"/>
            <a:stretch>
              <a:fillRect t="-3156" b="-3156"/>
            </a:stretch>
          </a:blipFill>
        </p:spPr>
        <p:txBody>
          <a:bodyPr/>
          <a:lstStyle/>
          <a:p>
            <a:endParaRPr lang="en-US"/>
          </a:p>
        </p:txBody>
      </p:sp>
      <p:sp>
        <p:nvSpPr>
          <p:cNvPr id="8" name="Freeform 8"/>
          <p:cNvSpPr/>
          <p:nvPr/>
        </p:nvSpPr>
        <p:spPr>
          <a:xfrm>
            <a:off x="8743160" y="608535"/>
            <a:ext cx="3107060" cy="3107060"/>
          </a:xfrm>
          <a:custGeom>
            <a:avLst/>
            <a:gdLst/>
            <a:ahLst/>
            <a:cxnLst/>
            <a:rect l="l" t="t" r="r" b="b"/>
            <a:pathLst>
              <a:path w="3107060" h="3107060">
                <a:moveTo>
                  <a:pt x="0" y="0"/>
                </a:moveTo>
                <a:lnTo>
                  <a:pt x="3107061" y="0"/>
                </a:lnTo>
                <a:lnTo>
                  <a:pt x="3107061" y="3107061"/>
                </a:lnTo>
                <a:lnTo>
                  <a:pt x="0" y="3107061"/>
                </a:lnTo>
                <a:lnTo>
                  <a:pt x="0" y="0"/>
                </a:lnTo>
                <a:close/>
              </a:path>
            </a:pathLst>
          </a:custGeom>
          <a:blipFill>
            <a:blip r:embed="rId8"/>
            <a:stretch>
              <a:fillRect/>
            </a:stretch>
          </a:blipFill>
        </p:spPr>
        <p:txBody>
          <a:bodyPr/>
          <a:lstStyle/>
          <a:p>
            <a:endParaRPr lang="en-US"/>
          </a:p>
        </p:txBody>
      </p:sp>
      <p:sp>
        <p:nvSpPr>
          <p:cNvPr id="9" name="Freeform 9"/>
          <p:cNvSpPr/>
          <p:nvPr/>
        </p:nvSpPr>
        <p:spPr>
          <a:xfrm>
            <a:off x="543551" y="4142195"/>
            <a:ext cx="4520932" cy="3740865"/>
          </a:xfrm>
          <a:custGeom>
            <a:avLst/>
            <a:gdLst/>
            <a:ahLst/>
            <a:cxnLst/>
            <a:rect l="l" t="t" r="r" b="b"/>
            <a:pathLst>
              <a:path w="4520932" h="3740865">
                <a:moveTo>
                  <a:pt x="0" y="0"/>
                </a:moveTo>
                <a:lnTo>
                  <a:pt x="4520931" y="0"/>
                </a:lnTo>
                <a:lnTo>
                  <a:pt x="4520931" y="3740864"/>
                </a:lnTo>
                <a:lnTo>
                  <a:pt x="0" y="3740864"/>
                </a:lnTo>
                <a:lnTo>
                  <a:pt x="0" y="0"/>
                </a:lnTo>
                <a:close/>
              </a:path>
            </a:pathLst>
          </a:custGeom>
          <a:blipFill>
            <a:blip r:embed="rId9"/>
            <a:stretch>
              <a:fillRect b="-20852"/>
            </a:stretch>
          </a:blipFill>
        </p:spPr>
        <p:txBody>
          <a:bodyPr/>
          <a:lstStyle/>
          <a:p>
            <a:endParaRPr lang="en-US"/>
          </a:p>
        </p:txBody>
      </p:sp>
      <p:sp>
        <p:nvSpPr>
          <p:cNvPr id="10" name="Freeform 10"/>
          <p:cNvSpPr/>
          <p:nvPr/>
        </p:nvSpPr>
        <p:spPr>
          <a:xfrm>
            <a:off x="6488954" y="608535"/>
            <a:ext cx="2254206" cy="3320999"/>
          </a:xfrm>
          <a:custGeom>
            <a:avLst/>
            <a:gdLst/>
            <a:ahLst/>
            <a:cxnLst/>
            <a:rect l="l" t="t" r="r" b="b"/>
            <a:pathLst>
              <a:path w="2254206" h="3320999">
                <a:moveTo>
                  <a:pt x="0" y="0"/>
                </a:moveTo>
                <a:lnTo>
                  <a:pt x="2254206" y="0"/>
                </a:lnTo>
                <a:lnTo>
                  <a:pt x="2254206" y="3321000"/>
                </a:lnTo>
                <a:lnTo>
                  <a:pt x="0" y="3321000"/>
                </a:lnTo>
                <a:lnTo>
                  <a:pt x="0" y="0"/>
                </a:lnTo>
                <a:close/>
              </a:path>
            </a:pathLst>
          </a:custGeom>
          <a:blipFill>
            <a:blip r:embed="rId10"/>
            <a:stretch>
              <a:fillRect t="-10335" b="-10335"/>
            </a:stretch>
          </a:blipFill>
        </p:spPr>
        <p:txBody>
          <a:bodyPr/>
          <a:lstStyle/>
          <a:p>
            <a:endParaRPr lang="en-US"/>
          </a:p>
        </p:txBody>
      </p:sp>
      <p:sp>
        <p:nvSpPr>
          <p:cNvPr id="11" name="Freeform 11"/>
          <p:cNvSpPr/>
          <p:nvPr/>
        </p:nvSpPr>
        <p:spPr>
          <a:xfrm>
            <a:off x="543551" y="6964957"/>
            <a:ext cx="5284438" cy="3044978"/>
          </a:xfrm>
          <a:custGeom>
            <a:avLst/>
            <a:gdLst/>
            <a:ahLst/>
            <a:cxnLst/>
            <a:rect l="l" t="t" r="r" b="b"/>
            <a:pathLst>
              <a:path w="5284438" h="3044978">
                <a:moveTo>
                  <a:pt x="0" y="0"/>
                </a:moveTo>
                <a:lnTo>
                  <a:pt x="5284437" y="0"/>
                </a:lnTo>
                <a:lnTo>
                  <a:pt x="5284437" y="3044977"/>
                </a:lnTo>
                <a:lnTo>
                  <a:pt x="0" y="3044977"/>
                </a:lnTo>
                <a:lnTo>
                  <a:pt x="0" y="0"/>
                </a:lnTo>
                <a:close/>
              </a:path>
            </a:pathLst>
          </a:custGeom>
          <a:blipFill>
            <a:blip r:embed="rId11"/>
            <a:stretch>
              <a:fillRect t="-41804" b="-31741"/>
            </a:stretch>
          </a:blipFill>
        </p:spPr>
        <p:txBody>
          <a:bodyPr/>
          <a:lstStyle/>
          <a:p>
            <a:endParaRPr lang="en-US"/>
          </a:p>
        </p:txBody>
      </p:sp>
      <p:sp>
        <p:nvSpPr>
          <p:cNvPr id="12" name="Freeform 12"/>
          <p:cNvSpPr/>
          <p:nvPr/>
        </p:nvSpPr>
        <p:spPr>
          <a:xfrm>
            <a:off x="4560226" y="3555088"/>
            <a:ext cx="3699919" cy="3438371"/>
          </a:xfrm>
          <a:custGeom>
            <a:avLst/>
            <a:gdLst/>
            <a:ahLst/>
            <a:cxnLst/>
            <a:rect l="l" t="t" r="r" b="b"/>
            <a:pathLst>
              <a:path w="3699919" h="3438371">
                <a:moveTo>
                  <a:pt x="0" y="0"/>
                </a:moveTo>
                <a:lnTo>
                  <a:pt x="3699919" y="0"/>
                </a:lnTo>
                <a:lnTo>
                  <a:pt x="3699919" y="3438372"/>
                </a:lnTo>
                <a:lnTo>
                  <a:pt x="0" y="3438372"/>
                </a:lnTo>
                <a:lnTo>
                  <a:pt x="0" y="0"/>
                </a:lnTo>
                <a:close/>
              </a:path>
            </a:pathLst>
          </a:custGeom>
          <a:blipFill>
            <a:blip r:embed="rId12"/>
            <a:stretch>
              <a:fillRect t="-7606"/>
            </a:stretch>
          </a:blipFill>
        </p:spPr>
        <p:txBody>
          <a:bodyPr/>
          <a:lstStyle/>
          <a:p>
            <a:endParaRPr lang="en-US"/>
          </a:p>
        </p:txBody>
      </p:sp>
      <p:sp>
        <p:nvSpPr>
          <p:cNvPr id="13" name="Freeform 13"/>
          <p:cNvSpPr/>
          <p:nvPr/>
        </p:nvSpPr>
        <p:spPr>
          <a:xfrm>
            <a:off x="5592022" y="6964957"/>
            <a:ext cx="3618979" cy="3044978"/>
          </a:xfrm>
          <a:custGeom>
            <a:avLst/>
            <a:gdLst/>
            <a:ahLst/>
            <a:cxnLst/>
            <a:rect l="l" t="t" r="r" b="b"/>
            <a:pathLst>
              <a:path w="3618979" h="3044978">
                <a:moveTo>
                  <a:pt x="0" y="0"/>
                </a:moveTo>
                <a:lnTo>
                  <a:pt x="3618979" y="0"/>
                </a:lnTo>
                <a:lnTo>
                  <a:pt x="3618979" y="3044977"/>
                </a:lnTo>
                <a:lnTo>
                  <a:pt x="0" y="3044977"/>
                </a:lnTo>
                <a:lnTo>
                  <a:pt x="0" y="0"/>
                </a:lnTo>
                <a:close/>
              </a:path>
            </a:pathLst>
          </a:custGeom>
          <a:blipFill>
            <a:blip r:embed="rId13"/>
            <a:stretch>
              <a:fillRect t="-18850"/>
            </a:stretch>
          </a:blipFill>
        </p:spPr>
        <p:txBody>
          <a:bodyPr/>
          <a:lstStyle/>
          <a:p>
            <a:endParaRPr lang="en-US"/>
          </a:p>
        </p:txBody>
      </p:sp>
      <p:sp>
        <p:nvSpPr>
          <p:cNvPr id="14" name="Freeform 14"/>
          <p:cNvSpPr/>
          <p:nvPr/>
        </p:nvSpPr>
        <p:spPr>
          <a:xfrm>
            <a:off x="14058542" y="6467572"/>
            <a:ext cx="3751063" cy="3426772"/>
          </a:xfrm>
          <a:custGeom>
            <a:avLst/>
            <a:gdLst/>
            <a:ahLst/>
            <a:cxnLst/>
            <a:rect l="l" t="t" r="r" b="b"/>
            <a:pathLst>
              <a:path w="3751063" h="3426772">
                <a:moveTo>
                  <a:pt x="0" y="0"/>
                </a:moveTo>
                <a:lnTo>
                  <a:pt x="3751063" y="0"/>
                </a:lnTo>
                <a:lnTo>
                  <a:pt x="3751063" y="3426772"/>
                </a:lnTo>
                <a:lnTo>
                  <a:pt x="0" y="3426772"/>
                </a:lnTo>
                <a:lnTo>
                  <a:pt x="0" y="0"/>
                </a:lnTo>
                <a:close/>
              </a:path>
            </a:pathLst>
          </a:custGeom>
          <a:blipFill>
            <a:blip r:embed="rId14"/>
            <a:stretch>
              <a:fillRect t="-9463"/>
            </a:stretch>
          </a:blipFill>
        </p:spPr>
        <p:txBody>
          <a:bodyPr/>
          <a:lstStyle/>
          <a:p>
            <a:endParaRPr lang="en-US"/>
          </a:p>
        </p:txBody>
      </p:sp>
      <p:sp>
        <p:nvSpPr>
          <p:cNvPr id="15" name="Freeform 15"/>
          <p:cNvSpPr/>
          <p:nvPr/>
        </p:nvSpPr>
        <p:spPr>
          <a:xfrm>
            <a:off x="14454524" y="4174808"/>
            <a:ext cx="3355081" cy="2485954"/>
          </a:xfrm>
          <a:custGeom>
            <a:avLst/>
            <a:gdLst/>
            <a:ahLst/>
            <a:cxnLst/>
            <a:rect l="l" t="t" r="r" b="b"/>
            <a:pathLst>
              <a:path w="3355081" h="2485954">
                <a:moveTo>
                  <a:pt x="0" y="0"/>
                </a:moveTo>
                <a:lnTo>
                  <a:pt x="3355081" y="0"/>
                </a:lnTo>
                <a:lnTo>
                  <a:pt x="3355081" y="2485954"/>
                </a:lnTo>
                <a:lnTo>
                  <a:pt x="0" y="2485954"/>
                </a:lnTo>
                <a:lnTo>
                  <a:pt x="0" y="0"/>
                </a:lnTo>
                <a:close/>
              </a:path>
            </a:pathLst>
          </a:custGeom>
          <a:blipFill>
            <a:blip r:embed="rId15"/>
            <a:stretch>
              <a:fillRect b="-34961"/>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639308" y="1497833"/>
            <a:ext cx="6220301" cy="6102244"/>
          </a:xfrm>
          <a:custGeom>
            <a:avLst/>
            <a:gdLst/>
            <a:ahLst/>
            <a:cxnLst/>
            <a:rect l="l" t="t" r="r" b="b"/>
            <a:pathLst>
              <a:path w="6220301" h="6102244">
                <a:moveTo>
                  <a:pt x="0" y="0"/>
                </a:moveTo>
                <a:lnTo>
                  <a:pt x="6220301" y="0"/>
                </a:lnTo>
                <a:lnTo>
                  <a:pt x="6220301" y="6102244"/>
                </a:lnTo>
                <a:lnTo>
                  <a:pt x="0" y="6102244"/>
                </a:lnTo>
                <a:lnTo>
                  <a:pt x="0" y="0"/>
                </a:lnTo>
                <a:close/>
              </a:path>
            </a:pathLst>
          </a:custGeom>
          <a:blipFill>
            <a:blip r:embed="rId2"/>
            <a:stretch>
              <a:fillRect l="-33465" t="-8054" r="-33000" b="-5211"/>
            </a:stretch>
          </a:blipFill>
        </p:spPr>
        <p:txBody>
          <a:bodyPr/>
          <a:lstStyle/>
          <a:p>
            <a:endParaRPr lang="en-US"/>
          </a:p>
        </p:txBody>
      </p:sp>
      <p:sp>
        <p:nvSpPr>
          <p:cNvPr id="3" name="Freeform 3"/>
          <p:cNvSpPr/>
          <p:nvPr/>
        </p:nvSpPr>
        <p:spPr>
          <a:xfrm>
            <a:off x="10837143" y="1658147"/>
            <a:ext cx="6422157" cy="6067624"/>
          </a:xfrm>
          <a:custGeom>
            <a:avLst/>
            <a:gdLst/>
            <a:ahLst/>
            <a:cxnLst/>
            <a:rect l="l" t="t" r="r" b="b"/>
            <a:pathLst>
              <a:path w="6422157" h="6067624">
                <a:moveTo>
                  <a:pt x="0" y="0"/>
                </a:moveTo>
                <a:lnTo>
                  <a:pt x="6422157" y="0"/>
                </a:lnTo>
                <a:lnTo>
                  <a:pt x="6422157" y="6067624"/>
                </a:lnTo>
                <a:lnTo>
                  <a:pt x="0" y="6067624"/>
                </a:lnTo>
                <a:lnTo>
                  <a:pt x="0" y="0"/>
                </a:lnTo>
                <a:close/>
              </a:path>
            </a:pathLst>
          </a:custGeom>
          <a:blipFill>
            <a:blip r:embed="rId3">
              <a:alphaModFix amt="88000"/>
            </a:blip>
            <a:stretch>
              <a:fillRect l="-32626" t="-7421" r="-29907" b="-7194"/>
            </a:stretch>
          </a:blipFill>
        </p:spPr>
        <p:txBody>
          <a:bodyPr/>
          <a:lstStyle/>
          <a:p>
            <a:endParaRPr lang="en-US"/>
          </a:p>
        </p:txBody>
      </p:sp>
      <p:sp>
        <p:nvSpPr>
          <p:cNvPr id="4" name="Freeform 4"/>
          <p:cNvSpPr/>
          <p:nvPr/>
        </p:nvSpPr>
        <p:spPr>
          <a:xfrm>
            <a:off x="1034497" y="8566557"/>
            <a:ext cx="232177" cy="232177"/>
          </a:xfrm>
          <a:custGeom>
            <a:avLst/>
            <a:gdLst/>
            <a:ahLst/>
            <a:cxnLst/>
            <a:rect l="l" t="t" r="r" b="b"/>
            <a:pathLst>
              <a:path w="232177" h="232177">
                <a:moveTo>
                  <a:pt x="0" y="0"/>
                </a:moveTo>
                <a:lnTo>
                  <a:pt x="232177" y="0"/>
                </a:lnTo>
                <a:lnTo>
                  <a:pt x="232177" y="232177"/>
                </a:lnTo>
                <a:lnTo>
                  <a:pt x="0" y="23217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6408837" y="487997"/>
            <a:ext cx="5470327" cy="936625"/>
          </a:xfrm>
          <a:prstGeom prst="rect">
            <a:avLst/>
          </a:prstGeom>
        </p:spPr>
        <p:txBody>
          <a:bodyPr lIns="0" tIns="0" rIns="0" bIns="0" rtlCol="0" anchor="t">
            <a:spAutoFit/>
          </a:bodyPr>
          <a:lstStyle/>
          <a:p>
            <a:pPr algn="ctr">
              <a:lnSpc>
                <a:spcPts val="7699"/>
              </a:lnSpc>
            </a:pPr>
            <a:r>
              <a:rPr lang="en-US" sz="5499">
                <a:solidFill>
                  <a:srgbClr val="000000"/>
                </a:solidFill>
                <a:latin typeface="Fredoka"/>
                <a:ea typeface="Fredoka"/>
                <a:cs typeface="Fredoka"/>
                <a:sym typeface="Fredoka"/>
              </a:rPr>
              <a:t>FY 25 Financials</a:t>
            </a:r>
          </a:p>
        </p:txBody>
      </p:sp>
      <p:sp>
        <p:nvSpPr>
          <p:cNvPr id="6" name="TextBox 6"/>
          <p:cNvSpPr txBox="1"/>
          <p:nvPr/>
        </p:nvSpPr>
        <p:spPr>
          <a:xfrm>
            <a:off x="1437635" y="8518932"/>
            <a:ext cx="7706365" cy="1189353"/>
          </a:xfrm>
          <a:prstGeom prst="rect">
            <a:avLst/>
          </a:prstGeom>
        </p:spPr>
        <p:txBody>
          <a:bodyPr lIns="0" tIns="0" rIns="0" bIns="0" rtlCol="0" anchor="t">
            <a:spAutoFit/>
          </a:bodyPr>
          <a:lstStyle/>
          <a:p>
            <a:pPr algn="l">
              <a:lnSpc>
                <a:spcPts val="3220"/>
              </a:lnSpc>
            </a:pPr>
            <a:r>
              <a:rPr lang="en-US" sz="2300">
                <a:solidFill>
                  <a:srgbClr val="000000"/>
                </a:solidFill>
                <a:latin typeface="Fredoka"/>
                <a:ea typeface="Fredoka"/>
                <a:cs typeface="Fredoka"/>
                <a:sym typeface="Fredoka"/>
              </a:rPr>
              <a:t>Tuition and Fees-$1,703,107.32          </a:t>
            </a:r>
          </a:p>
          <a:p>
            <a:pPr algn="l">
              <a:lnSpc>
                <a:spcPts val="3220"/>
              </a:lnSpc>
            </a:pPr>
            <a:r>
              <a:rPr lang="en-US" sz="2300">
                <a:solidFill>
                  <a:srgbClr val="000000"/>
                </a:solidFill>
                <a:latin typeface="Fredoka"/>
                <a:ea typeface="Fredoka"/>
                <a:cs typeface="Fredoka"/>
                <a:sym typeface="Fredoka"/>
              </a:rPr>
              <a:t>Donations, Fundraising and Other Income-$64,049.20</a:t>
            </a:r>
          </a:p>
          <a:p>
            <a:pPr algn="l">
              <a:lnSpc>
                <a:spcPts val="3220"/>
              </a:lnSpc>
            </a:pPr>
            <a:r>
              <a:rPr lang="en-US" sz="2300">
                <a:solidFill>
                  <a:srgbClr val="000000"/>
                </a:solidFill>
                <a:latin typeface="Fredoka"/>
                <a:ea typeface="Fredoka"/>
                <a:cs typeface="Fredoka"/>
                <a:sym typeface="Fredoka"/>
              </a:rPr>
              <a:t>Total Revenue-1,767,156.52</a:t>
            </a:r>
          </a:p>
        </p:txBody>
      </p:sp>
      <p:sp>
        <p:nvSpPr>
          <p:cNvPr id="7" name="Freeform 7"/>
          <p:cNvSpPr/>
          <p:nvPr/>
        </p:nvSpPr>
        <p:spPr>
          <a:xfrm>
            <a:off x="1028700" y="9021333"/>
            <a:ext cx="232177" cy="232177"/>
          </a:xfrm>
          <a:custGeom>
            <a:avLst/>
            <a:gdLst/>
            <a:ahLst/>
            <a:cxnLst/>
            <a:rect l="l" t="t" r="r" b="b"/>
            <a:pathLst>
              <a:path w="232177" h="232177">
                <a:moveTo>
                  <a:pt x="0" y="0"/>
                </a:moveTo>
                <a:lnTo>
                  <a:pt x="232177" y="0"/>
                </a:lnTo>
                <a:lnTo>
                  <a:pt x="232177" y="232177"/>
                </a:lnTo>
                <a:lnTo>
                  <a:pt x="0" y="23217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2310648" y="4929549"/>
            <a:ext cx="2877622" cy="936625"/>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Fredoka"/>
                <a:ea typeface="Fredoka"/>
                <a:cs typeface="Fredoka"/>
                <a:sym typeface="Fredoka"/>
              </a:rPr>
              <a:t>Revenue</a:t>
            </a:r>
          </a:p>
        </p:txBody>
      </p:sp>
      <p:sp>
        <p:nvSpPr>
          <p:cNvPr id="9" name="TextBox 9"/>
          <p:cNvSpPr txBox="1"/>
          <p:nvPr/>
        </p:nvSpPr>
        <p:spPr>
          <a:xfrm>
            <a:off x="12622122" y="4929549"/>
            <a:ext cx="3154918" cy="936625"/>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Fredoka"/>
                <a:ea typeface="Fredoka"/>
                <a:cs typeface="Fredoka"/>
                <a:sym typeface="Fredoka"/>
              </a:rPr>
              <a:t>Expenses</a:t>
            </a:r>
          </a:p>
        </p:txBody>
      </p:sp>
      <p:sp>
        <p:nvSpPr>
          <p:cNvPr id="10" name="TextBox 10"/>
          <p:cNvSpPr txBox="1"/>
          <p:nvPr/>
        </p:nvSpPr>
        <p:spPr>
          <a:xfrm>
            <a:off x="12622122" y="6641187"/>
            <a:ext cx="3154918" cy="240665"/>
          </a:xfrm>
          <a:prstGeom prst="rect">
            <a:avLst/>
          </a:prstGeom>
        </p:spPr>
        <p:txBody>
          <a:bodyPr lIns="0" tIns="0" rIns="0" bIns="0" rtlCol="0" anchor="t">
            <a:spAutoFit/>
          </a:bodyPr>
          <a:lstStyle/>
          <a:p>
            <a:pPr algn="ctr">
              <a:lnSpc>
                <a:spcPts val="1959"/>
              </a:lnSpc>
              <a:spcBef>
                <a:spcPct val="0"/>
              </a:spcBef>
            </a:pPr>
            <a:r>
              <a:rPr lang="en-US" sz="1399">
                <a:solidFill>
                  <a:srgbClr val="FCFFFE"/>
                </a:solidFill>
                <a:latin typeface="Canva Sans"/>
                <a:ea typeface="Canva Sans"/>
                <a:cs typeface="Canva Sans"/>
                <a:sym typeface="Canva Sans"/>
              </a:rPr>
              <a:t>82%</a:t>
            </a:r>
          </a:p>
        </p:txBody>
      </p:sp>
      <p:sp>
        <p:nvSpPr>
          <p:cNvPr id="11" name="TextBox 11"/>
          <p:cNvSpPr txBox="1"/>
          <p:nvPr/>
        </p:nvSpPr>
        <p:spPr>
          <a:xfrm>
            <a:off x="11482536" y="2625104"/>
            <a:ext cx="3154918" cy="240665"/>
          </a:xfrm>
          <a:prstGeom prst="rect">
            <a:avLst/>
          </a:prstGeom>
        </p:spPr>
        <p:txBody>
          <a:bodyPr lIns="0" tIns="0" rIns="0" bIns="0" rtlCol="0" anchor="t">
            <a:spAutoFit/>
          </a:bodyPr>
          <a:lstStyle/>
          <a:p>
            <a:pPr algn="ctr">
              <a:lnSpc>
                <a:spcPts val="1959"/>
              </a:lnSpc>
              <a:spcBef>
                <a:spcPct val="0"/>
              </a:spcBef>
            </a:pPr>
            <a:r>
              <a:rPr lang="en-US" sz="1399">
                <a:solidFill>
                  <a:srgbClr val="FCFFFE"/>
                </a:solidFill>
                <a:latin typeface="Canva Sans"/>
                <a:ea typeface="Canva Sans"/>
                <a:cs typeface="Canva Sans"/>
                <a:sym typeface="Canva Sans"/>
              </a:rPr>
              <a:t>14%</a:t>
            </a:r>
          </a:p>
        </p:txBody>
      </p:sp>
      <p:sp>
        <p:nvSpPr>
          <p:cNvPr id="12" name="TextBox 12"/>
          <p:cNvSpPr txBox="1"/>
          <p:nvPr/>
        </p:nvSpPr>
        <p:spPr>
          <a:xfrm>
            <a:off x="10537967" y="3338177"/>
            <a:ext cx="3154918" cy="240665"/>
          </a:xfrm>
          <a:prstGeom prst="rect">
            <a:avLst/>
          </a:prstGeom>
        </p:spPr>
        <p:txBody>
          <a:bodyPr lIns="0" tIns="0" rIns="0" bIns="0" rtlCol="0" anchor="t">
            <a:spAutoFit/>
          </a:bodyPr>
          <a:lstStyle/>
          <a:p>
            <a:pPr algn="ctr">
              <a:lnSpc>
                <a:spcPts val="1959"/>
              </a:lnSpc>
              <a:spcBef>
                <a:spcPct val="0"/>
              </a:spcBef>
            </a:pPr>
            <a:r>
              <a:rPr lang="en-US" sz="1399">
                <a:solidFill>
                  <a:srgbClr val="FCFFFE"/>
                </a:solidFill>
                <a:latin typeface="Canva Sans"/>
                <a:ea typeface="Canva Sans"/>
                <a:cs typeface="Canva Sans"/>
                <a:sym typeface="Canva Sans"/>
              </a:rPr>
              <a:t>4%</a:t>
            </a:r>
          </a:p>
        </p:txBody>
      </p:sp>
      <p:sp>
        <p:nvSpPr>
          <p:cNvPr id="13" name="TextBox 13"/>
          <p:cNvSpPr txBox="1"/>
          <p:nvPr/>
        </p:nvSpPr>
        <p:spPr>
          <a:xfrm>
            <a:off x="12115426" y="8118882"/>
            <a:ext cx="4588678" cy="1589403"/>
          </a:xfrm>
          <a:prstGeom prst="rect">
            <a:avLst/>
          </a:prstGeom>
        </p:spPr>
        <p:txBody>
          <a:bodyPr lIns="0" tIns="0" rIns="0" bIns="0" rtlCol="0" anchor="t">
            <a:spAutoFit/>
          </a:bodyPr>
          <a:lstStyle/>
          <a:p>
            <a:pPr algn="l">
              <a:lnSpc>
                <a:spcPts val="3220"/>
              </a:lnSpc>
            </a:pPr>
            <a:r>
              <a:rPr lang="en-US" sz="2300">
                <a:solidFill>
                  <a:srgbClr val="000000"/>
                </a:solidFill>
                <a:latin typeface="Fredoka"/>
                <a:ea typeface="Fredoka"/>
                <a:cs typeface="Fredoka"/>
                <a:sym typeface="Fredoka"/>
              </a:rPr>
              <a:t>Employees-$1,401,468          </a:t>
            </a:r>
          </a:p>
          <a:p>
            <a:pPr algn="l">
              <a:lnSpc>
                <a:spcPts val="3220"/>
              </a:lnSpc>
            </a:pPr>
            <a:r>
              <a:rPr lang="en-US" sz="2300">
                <a:solidFill>
                  <a:srgbClr val="000000"/>
                </a:solidFill>
                <a:latin typeface="Fredoka"/>
                <a:ea typeface="Fredoka"/>
                <a:cs typeface="Fredoka"/>
                <a:sym typeface="Fredoka"/>
              </a:rPr>
              <a:t>Operations-$230,446.</a:t>
            </a:r>
          </a:p>
          <a:p>
            <a:pPr algn="l">
              <a:lnSpc>
                <a:spcPts val="3220"/>
              </a:lnSpc>
            </a:pPr>
            <a:r>
              <a:rPr lang="en-US" sz="2300">
                <a:solidFill>
                  <a:srgbClr val="000000"/>
                </a:solidFill>
                <a:latin typeface="Fredoka"/>
                <a:ea typeface="Fredoka"/>
                <a:cs typeface="Fredoka"/>
                <a:sym typeface="Fredoka"/>
              </a:rPr>
              <a:t>Classroom-$67,077</a:t>
            </a:r>
          </a:p>
          <a:p>
            <a:pPr algn="l">
              <a:lnSpc>
                <a:spcPts val="3220"/>
              </a:lnSpc>
            </a:pPr>
            <a:r>
              <a:rPr lang="en-US" sz="2300">
                <a:solidFill>
                  <a:srgbClr val="000000"/>
                </a:solidFill>
                <a:latin typeface="Fredoka"/>
                <a:ea typeface="Fredoka"/>
                <a:cs typeface="Fredoka"/>
                <a:sym typeface="Fredoka"/>
              </a:rPr>
              <a:t>Total Expenses-1,698,991</a:t>
            </a:r>
          </a:p>
        </p:txBody>
      </p:sp>
      <p:sp>
        <p:nvSpPr>
          <p:cNvPr id="14" name="Freeform 14"/>
          <p:cNvSpPr/>
          <p:nvPr/>
        </p:nvSpPr>
        <p:spPr>
          <a:xfrm>
            <a:off x="11763075" y="8230596"/>
            <a:ext cx="232177" cy="232177"/>
          </a:xfrm>
          <a:custGeom>
            <a:avLst/>
            <a:gdLst/>
            <a:ahLst/>
            <a:cxnLst/>
            <a:rect l="l" t="t" r="r" b="b"/>
            <a:pathLst>
              <a:path w="232177" h="232177">
                <a:moveTo>
                  <a:pt x="0" y="0"/>
                </a:moveTo>
                <a:lnTo>
                  <a:pt x="232177" y="0"/>
                </a:lnTo>
                <a:lnTo>
                  <a:pt x="232177" y="232177"/>
                </a:lnTo>
                <a:lnTo>
                  <a:pt x="0" y="23217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a:off x="11763075" y="8682645"/>
            <a:ext cx="232177" cy="232177"/>
          </a:xfrm>
          <a:custGeom>
            <a:avLst/>
            <a:gdLst/>
            <a:ahLst/>
            <a:cxnLst/>
            <a:rect l="l" t="t" r="r" b="b"/>
            <a:pathLst>
              <a:path w="232177" h="232177">
                <a:moveTo>
                  <a:pt x="0" y="0"/>
                </a:moveTo>
                <a:lnTo>
                  <a:pt x="232177" y="0"/>
                </a:lnTo>
                <a:lnTo>
                  <a:pt x="232177" y="232177"/>
                </a:lnTo>
                <a:lnTo>
                  <a:pt x="0" y="23217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11763075" y="9026123"/>
            <a:ext cx="232177" cy="232177"/>
          </a:xfrm>
          <a:custGeom>
            <a:avLst/>
            <a:gdLst/>
            <a:ahLst/>
            <a:cxnLst/>
            <a:rect l="l" t="t" r="r" b="b"/>
            <a:pathLst>
              <a:path w="232177" h="232177">
                <a:moveTo>
                  <a:pt x="0" y="0"/>
                </a:moveTo>
                <a:lnTo>
                  <a:pt x="232177" y="0"/>
                </a:lnTo>
                <a:lnTo>
                  <a:pt x="232177" y="232177"/>
                </a:lnTo>
                <a:lnTo>
                  <a:pt x="0" y="232177"/>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970341" y="3413859"/>
            <a:ext cx="16347317" cy="2484199"/>
          </a:xfrm>
          <a:custGeom>
            <a:avLst/>
            <a:gdLst/>
            <a:ahLst/>
            <a:cxnLst/>
            <a:rect l="l" t="t" r="r" b="b"/>
            <a:pathLst>
              <a:path w="16347317" h="2484199">
                <a:moveTo>
                  <a:pt x="0" y="0"/>
                </a:moveTo>
                <a:lnTo>
                  <a:pt x="16347318" y="0"/>
                </a:lnTo>
                <a:lnTo>
                  <a:pt x="16347318" y="2484199"/>
                </a:lnTo>
                <a:lnTo>
                  <a:pt x="0" y="2484199"/>
                </a:lnTo>
                <a:lnTo>
                  <a:pt x="0" y="0"/>
                </a:lnTo>
                <a:close/>
              </a:path>
            </a:pathLst>
          </a:custGeom>
          <a:blipFill>
            <a:blip r:embed="rId2"/>
            <a:stretch>
              <a:fillRect t="-42197" b="-110330"/>
            </a:stretch>
          </a:blipFill>
        </p:spPr>
        <p:txBody>
          <a:bodyPr/>
          <a:lstStyle/>
          <a:p>
            <a:endParaRPr lang="en-US"/>
          </a:p>
        </p:txBody>
      </p:sp>
      <p:sp>
        <p:nvSpPr>
          <p:cNvPr id="3" name="TextBox 3"/>
          <p:cNvSpPr txBox="1"/>
          <p:nvPr/>
        </p:nvSpPr>
        <p:spPr>
          <a:xfrm>
            <a:off x="2116065" y="674093"/>
            <a:ext cx="14055870" cy="936625"/>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Fredoka"/>
                <a:ea typeface="Fredoka"/>
                <a:cs typeface="Fredoka"/>
                <a:sym typeface="Fredoka"/>
              </a:rPr>
              <a:t>FY 26 Budget</a:t>
            </a:r>
          </a:p>
        </p:txBody>
      </p:sp>
      <p:sp>
        <p:nvSpPr>
          <p:cNvPr id="4" name="TextBox 4"/>
          <p:cNvSpPr txBox="1"/>
          <p:nvPr/>
        </p:nvSpPr>
        <p:spPr>
          <a:xfrm>
            <a:off x="-1851264" y="6163947"/>
            <a:ext cx="14055870" cy="570864"/>
          </a:xfrm>
          <a:prstGeom prst="rect">
            <a:avLst/>
          </a:prstGeom>
        </p:spPr>
        <p:txBody>
          <a:bodyPr lIns="0" tIns="0" rIns="0" bIns="0" rtlCol="0" anchor="t">
            <a:spAutoFit/>
          </a:bodyPr>
          <a:lstStyle/>
          <a:p>
            <a:pPr algn="ctr">
              <a:lnSpc>
                <a:spcPts val="4760"/>
              </a:lnSpc>
              <a:spcBef>
                <a:spcPct val="0"/>
              </a:spcBef>
            </a:pPr>
            <a:r>
              <a:rPr lang="en-US" sz="3400">
                <a:solidFill>
                  <a:srgbClr val="000000"/>
                </a:solidFill>
                <a:latin typeface="Fredoka"/>
                <a:ea typeface="Fredoka"/>
                <a:cs typeface="Fredoka"/>
                <a:sym typeface="Fredoka"/>
              </a:rPr>
              <a:t>Projected Revenue-$1,857,991</a:t>
            </a:r>
          </a:p>
        </p:txBody>
      </p:sp>
      <p:sp>
        <p:nvSpPr>
          <p:cNvPr id="5" name="TextBox 5"/>
          <p:cNvSpPr txBox="1"/>
          <p:nvPr/>
        </p:nvSpPr>
        <p:spPr>
          <a:xfrm>
            <a:off x="6103001" y="6163947"/>
            <a:ext cx="14055870" cy="570864"/>
          </a:xfrm>
          <a:prstGeom prst="rect">
            <a:avLst/>
          </a:prstGeom>
        </p:spPr>
        <p:txBody>
          <a:bodyPr lIns="0" tIns="0" rIns="0" bIns="0" rtlCol="0" anchor="t">
            <a:spAutoFit/>
          </a:bodyPr>
          <a:lstStyle/>
          <a:p>
            <a:pPr algn="ctr">
              <a:lnSpc>
                <a:spcPts val="4760"/>
              </a:lnSpc>
              <a:spcBef>
                <a:spcPct val="0"/>
              </a:spcBef>
            </a:pPr>
            <a:r>
              <a:rPr lang="en-US" sz="3400">
                <a:solidFill>
                  <a:srgbClr val="000000"/>
                </a:solidFill>
                <a:latin typeface="Fredoka"/>
                <a:ea typeface="Fredoka"/>
                <a:cs typeface="Fredoka"/>
                <a:sym typeface="Fredoka"/>
              </a:rPr>
              <a:t>Projected Expenses-$1,892,873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2"/>
          <p:cNvSpPr txBox="1"/>
          <p:nvPr/>
        </p:nvSpPr>
        <p:spPr>
          <a:xfrm>
            <a:off x="388248" y="508000"/>
            <a:ext cx="5000268" cy="936625"/>
          </a:xfrm>
          <a:prstGeom prst="rect">
            <a:avLst/>
          </a:prstGeom>
        </p:spPr>
        <p:txBody>
          <a:bodyPr lIns="0" tIns="0" rIns="0" bIns="0" rtlCol="0" anchor="t">
            <a:spAutoFit/>
          </a:bodyPr>
          <a:lstStyle/>
          <a:p>
            <a:pPr algn="ctr">
              <a:lnSpc>
                <a:spcPts val="7699"/>
              </a:lnSpc>
              <a:spcBef>
                <a:spcPct val="0"/>
              </a:spcBef>
            </a:pPr>
            <a:r>
              <a:rPr lang="en-US" sz="5499">
                <a:solidFill>
                  <a:srgbClr val="FF904C"/>
                </a:solidFill>
                <a:latin typeface="Fredoka"/>
                <a:ea typeface="Fredoka"/>
                <a:cs typeface="Fredoka"/>
                <a:sym typeface="Fredoka"/>
              </a:rPr>
              <a:t>Looking Ahead</a:t>
            </a:r>
          </a:p>
        </p:txBody>
      </p:sp>
      <p:sp>
        <p:nvSpPr>
          <p:cNvPr id="3" name="TextBox 3"/>
          <p:cNvSpPr txBox="1"/>
          <p:nvPr/>
        </p:nvSpPr>
        <p:spPr>
          <a:xfrm>
            <a:off x="388248" y="1740972"/>
            <a:ext cx="17511504" cy="8084818"/>
          </a:xfrm>
          <a:prstGeom prst="rect">
            <a:avLst/>
          </a:prstGeom>
        </p:spPr>
        <p:txBody>
          <a:bodyPr lIns="0" tIns="0" rIns="0" bIns="0" rtlCol="0" anchor="t">
            <a:spAutoFit/>
          </a:bodyPr>
          <a:lstStyle/>
          <a:p>
            <a:pPr algn="l">
              <a:lnSpc>
                <a:spcPts val="3780"/>
              </a:lnSpc>
            </a:pPr>
            <a:r>
              <a:rPr lang="en-US" sz="2700">
                <a:solidFill>
                  <a:srgbClr val="FF904C"/>
                </a:solidFill>
                <a:latin typeface="Canva Sans"/>
                <a:ea typeface="Canva Sans"/>
                <a:cs typeface="Canva Sans"/>
                <a:sym typeface="Canva Sans"/>
              </a:rPr>
              <a:t>GSRP – Free Pre-K Classroom</a:t>
            </a:r>
          </a:p>
          <a:p>
            <a:pPr algn="l">
              <a:lnSpc>
                <a:spcPts val="3780"/>
              </a:lnSpc>
            </a:pPr>
            <a:r>
              <a:rPr lang="en-US" sz="2700">
                <a:solidFill>
                  <a:srgbClr val="000000"/>
                </a:solidFill>
                <a:latin typeface="Canva Sans"/>
                <a:ea typeface="Canva Sans"/>
                <a:cs typeface="Canva Sans"/>
                <a:sym typeface="Canva Sans"/>
              </a:rPr>
              <a:t>Thanks to Michigan’s Pre-K for All program, all children who turn four before December 1st will soon be eligible for free preschool! We anticipate being awarded 20 slots for a five-day-a-week GSRP classroom, expanding access to quality early learning for even more families in our community.</a:t>
            </a:r>
          </a:p>
          <a:p>
            <a:pPr algn="l">
              <a:lnSpc>
                <a:spcPts val="3780"/>
              </a:lnSpc>
            </a:pPr>
            <a:r>
              <a:rPr lang="en-US" sz="2700">
                <a:solidFill>
                  <a:srgbClr val="FF904C"/>
                </a:solidFill>
                <a:latin typeface="Canva Sans"/>
                <a:ea typeface="Canva Sans"/>
                <a:cs typeface="Canva Sans"/>
                <a:sym typeface="Canva Sans"/>
              </a:rPr>
              <a:t>Lunches for All</a:t>
            </a:r>
            <a:r>
              <a:rPr lang="en-US" sz="2700">
                <a:solidFill>
                  <a:srgbClr val="000000"/>
                </a:solidFill>
                <a:latin typeface="Canva Sans"/>
                <a:ea typeface="Canva Sans"/>
                <a:cs typeface="Canva Sans"/>
                <a:sym typeface="Canva Sans"/>
              </a:rPr>
              <a:t>  </a:t>
            </a:r>
          </a:p>
          <a:p>
            <a:pPr algn="l">
              <a:lnSpc>
                <a:spcPts val="3780"/>
              </a:lnSpc>
            </a:pPr>
            <a:r>
              <a:rPr lang="en-US" sz="2700">
                <a:solidFill>
                  <a:srgbClr val="000000"/>
                </a:solidFill>
                <a:latin typeface="Canva Sans"/>
                <a:ea typeface="Canva Sans"/>
                <a:cs typeface="Canva Sans"/>
                <a:sym typeface="Canva Sans"/>
              </a:rPr>
              <a:t>We’re thrilled to share that once our new meal contract is approved, all EC3 students will receive lunch each day! This is an exciting step toward making healthy meals more accessible and convenient for families. Stay tuned for official start dates!</a:t>
            </a:r>
          </a:p>
          <a:p>
            <a:pPr algn="l">
              <a:lnSpc>
                <a:spcPts val="3780"/>
              </a:lnSpc>
            </a:pPr>
            <a:r>
              <a:rPr lang="en-US" sz="2700">
                <a:solidFill>
                  <a:srgbClr val="FF904C"/>
                </a:solidFill>
                <a:latin typeface="Canva Sans"/>
                <a:ea typeface="Canva Sans"/>
                <a:cs typeface="Canva Sans"/>
                <a:sym typeface="Canva Sans"/>
              </a:rPr>
              <a:t>Building Repairs and Renovations</a:t>
            </a:r>
          </a:p>
          <a:p>
            <a:pPr algn="l">
              <a:lnSpc>
                <a:spcPts val="3780"/>
              </a:lnSpc>
            </a:pPr>
            <a:r>
              <a:rPr lang="en-US" sz="2700">
                <a:solidFill>
                  <a:srgbClr val="000000"/>
                </a:solidFill>
                <a:latin typeface="Canva Sans"/>
                <a:ea typeface="Canva Sans"/>
                <a:cs typeface="Canva Sans"/>
                <a:sym typeface="Canva Sans"/>
              </a:rPr>
              <a:t> Our beautiful, historic building continues to grow alongside our program. We are currently conducting a building feasibility analysis to help us identify and prioritize essential repairs and improvements. This study will also guide us in reimagining spaces—adding restrooms upstairs, creating more classroom storage, and finding new ways to expand and enhance our programs.</a:t>
            </a:r>
          </a:p>
          <a:p>
            <a:pPr algn="l">
              <a:lnSpc>
                <a:spcPts val="3780"/>
              </a:lnSpc>
            </a:pPr>
            <a:r>
              <a:rPr lang="en-US" sz="2700">
                <a:solidFill>
                  <a:srgbClr val="000000"/>
                </a:solidFill>
                <a:latin typeface="Canva Sans"/>
                <a:ea typeface="Canva Sans"/>
                <a:cs typeface="Canva Sans"/>
                <a:sym typeface="Canva Sans"/>
              </a:rPr>
              <a:t>And finally, our Infant &amp; Toddler Sensory Garden is coming to life! Preparation will begin this spring, and we’re excited to add a sun shade structure to create a comfortable, engaging outdoor learning environment for our youngest learners.</a:t>
            </a:r>
          </a:p>
          <a:p>
            <a:pPr algn="l">
              <a:lnSpc>
                <a:spcPts val="3780"/>
              </a:lnSpc>
              <a:spcBef>
                <a:spcPct val="0"/>
              </a:spcBef>
            </a:pPr>
            <a:endParaRPr lang="en-US" sz="2700">
              <a:solidFill>
                <a:srgbClr val="000000"/>
              </a:solidFill>
              <a:latin typeface="Canva Sans"/>
              <a:ea typeface="Canva Sans"/>
              <a:cs typeface="Canva Sans"/>
              <a:sym typeface="Canva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3E83A-E2B3-26CB-0AA6-361856200F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8B9D1A-C4E1-1BFF-399A-201F1B0F739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13404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1255345" y="5684182"/>
            <a:ext cx="3485614" cy="4200110"/>
          </a:xfrm>
          <a:custGeom>
            <a:avLst/>
            <a:gdLst/>
            <a:ahLst/>
            <a:cxnLst/>
            <a:rect l="l" t="t" r="r" b="b"/>
            <a:pathLst>
              <a:path w="3485614" h="4200110">
                <a:moveTo>
                  <a:pt x="0" y="0"/>
                </a:moveTo>
                <a:lnTo>
                  <a:pt x="3485613" y="0"/>
                </a:lnTo>
                <a:lnTo>
                  <a:pt x="3485613" y="4200109"/>
                </a:lnTo>
                <a:lnTo>
                  <a:pt x="0" y="4200109"/>
                </a:lnTo>
                <a:lnTo>
                  <a:pt x="0" y="0"/>
                </a:lnTo>
                <a:close/>
              </a:path>
            </a:pathLst>
          </a:custGeom>
          <a:blipFill>
            <a:blip r:embed="rId2"/>
            <a:stretch>
              <a:fillRect t="-6495" r="-4944" b="-9627"/>
            </a:stretch>
          </a:blipFill>
        </p:spPr>
        <p:txBody>
          <a:bodyPr/>
          <a:lstStyle/>
          <a:p>
            <a:endParaRPr lang="en-US"/>
          </a:p>
        </p:txBody>
      </p:sp>
      <p:sp>
        <p:nvSpPr>
          <p:cNvPr id="3" name="Freeform 3"/>
          <p:cNvSpPr/>
          <p:nvPr/>
        </p:nvSpPr>
        <p:spPr>
          <a:xfrm>
            <a:off x="13551685" y="5684182"/>
            <a:ext cx="3339072" cy="4200110"/>
          </a:xfrm>
          <a:custGeom>
            <a:avLst/>
            <a:gdLst/>
            <a:ahLst/>
            <a:cxnLst/>
            <a:rect l="l" t="t" r="r" b="b"/>
            <a:pathLst>
              <a:path w="3339072" h="4200110">
                <a:moveTo>
                  <a:pt x="0" y="0"/>
                </a:moveTo>
                <a:lnTo>
                  <a:pt x="3339072" y="0"/>
                </a:lnTo>
                <a:lnTo>
                  <a:pt x="3339072" y="4200109"/>
                </a:lnTo>
                <a:lnTo>
                  <a:pt x="0" y="4200109"/>
                </a:lnTo>
                <a:lnTo>
                  <a:pt x="0" y="0"/>
                </a:lnTo>
                <a:close/>
              </a:path>
            </a:pathLst>
          </a:custGeom>
          <a:blipFill>
            <a:blip r:embed="rId3"/>
            <a:stretch>
              <a:fillRect l="-10261" t="-11839" r="-41" b="-5081"/>
            </a:stretch>
          </a:blipFill>
        </p:spPr>
        <p:txBody>
          <a:bodyPr/>
          <a:lstStyle/>
          <a:p>
            <a:endParaRPr lang="en-US"/>
          </a:p>
        </p:txBody>
      </p:sp>
      <p:sp>
        <p:nvSpPr>
          <p:cNvPr id="4" name="Freeform 4"/>
          <p:cNvSpPr/>
          <p:nvPr/>
        </p:nvSpPr>
        <p:spPr>
          <a:xfrm>
            <a:off x="459944" y="289699"/>
            <a:ext cx="4281014" cy="4156718"/>
          </a:xfrm>
          <a:custGeom>
            <a:avLst/>
            <a:gdLst/>
            <a:ahLst/>
            <a:cxnLst/>
            <a:rect l="l" t="t" r="r" b="b"/>
            <a:pathLst>
              <a:path w="4281014" h="4156718">
                <a:moveTo>
                  <a:pt x="0" y="0"/>
                </a:moveTo>
                <a:lnTo>
                  <a:pt x="4281014" y="0"/>
                </a:lnTo>
                <a:lnTo>
                  <a:pt x="4281014" y="4156718"/>
                </a:lnTo>
                <a:lnTo>
                  <a:pt x="0" y="4156718"/>
                </a:lnTo>
                <a:lnTo>
                  <a:pt x="0" y="0"/>
                </a:lnTo>
                <a:close/>
              </a:path>
            </a:pathLst>
          </a:custGeom>
          <a:blipFill>
            <a:blip r:embed="rId4"/>
            <a:stretch>
              <a:fillRect l="-15487" r="-13974"/>
            </a:stretch>
          </a:blipFill>
        </p:spPr>
        <p:txBody>
          <a:bodyPr/>
          <a:lstStyle/>
          <a:p>
            <a:endParaRPr lang="en-US"/>
          </a:p>
        </p:txBody>
      </p:sp>
      <p:grpSp>
        <p:nvGrpSpPr>
          <p:cNvPr id="5" name="Group 5"/>
          <p:cNvGrpSpPr/>
          <p:nvPr/>
        </p:nvGrpSpPr>
        <p:grpSpPr>
          <a:xfrm>
            <a:off x="7600950" y="145268"/>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7511224" y="145268"/>
            <a:ext cx="3265552" cy="2937734"/>
          </a:xfrm>
          <a:custGeom>
            <a:avLst/>
            <a:gdLst/>
            <a:ahLst/>
            <a:cxnLst/>
            <a:rect l="l" t="t" r="r" b="b"/>
            <a:pathLst>
              <a:path w="3265552" h="2937734">
                <a:moveTo>
                  <a:pt x="0" y="0"/>
                </a:moveTo>
                <a:lnTo>
                  <a:pt x="3265552" y="0"/>
                </a:lnTo>
                <a:lnTo>
                  <a:pt x="3265552" y="2937734"/>
                </a:lnTo>
                <a:lnTo>
                  <a:pt x="0" y="2937734"/>
                </a:lnTo>
                <a:lnTo>
                  <a:pt x="0" y="0"/>
                </a:lnTo>
                <a:close/>
              </a:path>
            </a:pathLst>
          </a:custGeom>
          <a:blipFill>
            <a:blip r:embed="rId5"/>
            <a:stretch>
              <a:fillRect t="-31079" b="-24604"/>
            </a:stretch>
          </a:blipFill>
        </p:spPr>
        <p:txBody>
          <a:bodyPr/>
          <a:lstStyle/>
          <a:p>
            <a:endParaRPr lang="en-US"/>
          </a:p>
        </p:txBody>
      </p:sp>
      <p:sp>
        <p:nvSpPr>
          <p:cNvPr id="9" name="Freeform 9"/>
          <p:cNvSpPr/>
          <p:nvPr/>
        </p:nvSpPr>
        <p:spPr>
          <a:xfrm>
            <a:off x="13551685" y="376064"/>
            <a:ext cx="4219534" cy="4070353"/>
          </a:xfrm>
          <a:custGeom>
            <a:avLst/>
            <a:gdLst/>
            <a:ahLst/>
            <a:cxnLst/>
            <a:rect l="l" t="t" r="r" b="b"/>
            <a:pathLst>
              <a:path w="4219534" h="4070353">
                <a:moveTo>
                  <a:pt x="0" y="0"/>
                </a:moveTo>
                <a:lnTo>
                  <a:pt x="4219534" y="0"/>
                </a:lnTo>
                <a:lnTo>
                  <a:pt x="4219534" y="4070353"/>
                </a:lnTo>
                <a:lnTo>
                  <a:pt x="0" y="4070353"/>
                </a:lnTo>
                <a:lnTo>
                  <a:pt x="0" y="0"/>
                </a:lnTo>
                <a:close/>
              </a:path>
            </a:pathLst>
          </a:custGeom>
          <a:blipFill>
            <a:blip r:embed="rId6"/>
            <a:stretch>
              <a:fillRect l="-9696" r="-17947" b="-27953"/>
            </a:stretch>
          </a:blipFill>
        </p:spPr>
        <p:txBody>
          <a:bodyPr/>
          <a:lstStyle/>
          <a:p>
            <a:endParaRPr lang="en-US"/>
          </a:p>
        </p:txBody>
      </p:sp>
      <p:sp>
        <p:nvSpPr>
          <p:cNvPr id="10" name="TextBox 10"/>
          <p:cNvSpPr txBox="1"/>
          <p:nvPr/>
        </p:nvSpPr>
        <p:spPr>
          <a:xfrm>
            <a:off x="5311644" y="4739932"/>
            <a:ext cx="7664712" cy="3088923"/>
          </a:xfrm>
          <a:prstGeom prst="rect">
            <a:avLst/>
          </a:prstGeom>
        </p:spPr>
        <p:txBody>
          <a:bodyPr lIns="0" tIns="0" rIns="0" bIns="0" rtlCol="0" anchor="t">
            <a:spAutoFit/>
          </a:bodyPr>
          <a:lstStyle/>
          <a:p>
            <a:pPr algn="ctr">
              <a:lnSpc>
                <a:spcPts val="4860"/>
              </a:lnSpc>
            </a:pPr>
            <a:r>
              <a:rPr lang="en-US" sz="3471" dirty="0">
                <a:solidFill>
                  <a:srgbClr val="545454"/>
                </a:solidFill>
                <a:latin typeface="Fredoka"/>
                <a:ea typeface="Fredoka"/>
                <a:cs typeface="Fredoka"/>
                <a:sym typeface="Fredoka"/>
              </a:rPr>
              <a:t>Provide developmentally appropriate childcare in a nurturing environment that promotes growth of the whole child while responding to the needs of the family.</a:t>
            </a:r>
          </a:p>
        </p:txBody>
      </p:sp>
      <p:sp>
        <p:nvSpPr>
          <p:cNvPr id="11" name="TextBox 11"/>
          <p:cNvSpPr txBox="1"/>
          <p:nvPr/>
        </p:nvSpPr>
        <p:spPr>
          <a:xfrm>
            <a:off x="6356564" y="3492577"/>
            <a:ext cx="5574872" cy="953840"/>
          </a:xfrm>
          <a:prstGeom prst="rect">
            <a:avLst/>
          </a:prstGeom>
        </p:spPr>
        <p:txBody>
          <a:bodyPr lIns="0" tIns="0" rIns="0" bIns="0" rtlCol="0" anchor="t">
            <a:spAutoFit/>
          </a:bodyPr>
          <a:lstStyle/>
          <a:p>
            <a:pPr algn="l">
              <a:lnSpc>
                <a:spcPts val="7434"/>
              </a:lnSpc>
            </a:pPr>
            <a:r>
              <a:rPr lang="en-US" sz="6579">
                <a:solidFill>
                  <a:srgbClr val="545454"/>
                </a:solidFill>
                <a:latin typeface="Fredoka"/>
                <a:ea typeface="Fredoka"/>
                <a:cs typeface="Fredoka"/>
                <a:sym typeface="Fredoka"/>
              </a:rPr>
              <a:t>OUR MISSION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3137807" y="-83520"/>
            <a:ext cx="4937760" cy="4937760"/>
          </a:xfrm>
          <a:prstGeom prst="rect">
            <a:avLst/>
          </a:prstGeom>
        </p:spPr>
      </p:pic>
      <p:pic>
        <p:nvPicPr>
          <p:cNvPr id="3" name="Picture 3"/>
          <p:cNvPicPr>
            <a:picLocks noChangeAspect="1"/>
          </p:cNvPicPr>
          <p:nvPr/>
        </p:nvPicPr>
        <p:blipFill>
          <a:blip r:embed="rId3"/>
          <a:stretch>
            <a:fillRect/>
          </a:stretch>
        </p:blipFill>
        <p:spPr>
          <a:xfrm>
            <a:off x="13137807" y="5230686"/>
            <a:ext cx="4937760" cy="4937760"/>
          </a:xfrm>
          <a:prstGeom prst="rect">
            <a:avLst/>
          </a:prstGeom>
        </p:spPr>
      </p:pic>
      <p:sp>
        <p:nvSpPr>
          <p:cNvPr id="4" name="TextBox 4"/>
          <p:cNvSpPr txBox="1"/>
          <p:nvPr/>
        </p:nvSpPr>
        <p:spPr>
          <a:xfrm>
            <a:off x="1028700" y="675564"/>
            <a:ext cx="5257645" cy="1118743"/>
          </a:xfrm>
          <a:prstGeom prst="rect">
            <a:avLst/>
          </a:prstGeom>
        </p:spPr>
        <p:txBody>
          <a:bodyPr lIns="0" tIns="0" rIns="0" bIns="0" rtlCol="0" anchor="t">
            <a:spAutoFit/>
          </a:bodyPr>
          <a:lstStyle/>
          <a:p>
            <a:pPr algn="ctr">
              <a:lnSpc>
                <a:spcPts val="9211"/>
              </a:lnSpc>
            </a:pPr>
            <a:r>
              <a:rPr lang="en-US" sz="6579">
                <a:solidFill>
                  <a:srgbClr val="314528"/>
                </a:solidFill>
                <a:latin typeface="Fredoka"/>
                <a:ea typeface="Fredoka"/>
                <a:cs typeface="Fredoka"/>
                <a:sym typeface="Fredoka"/>
              </a:rPr>
              <a:t>CONTENTS</a:t>
            </a:r>
          </a:p>
        </p:txBody>
      </p:sp>
      <p:sp>
        <p:nvSpPr>
          <p:cNvPr id="5" name="TextBox 5"/>
          <p:cNvSpPr txBox="1"/>
          <p:nvPr/>
        </p:nvSpPr>
        <p:spPr>
          <a:xfrm>
            <a:off x="1028700" y="2095374"/>
            <a:ext cx="12668281" cy="6020944"/>
          </a:xfrm>
          <a:prstGeom prst="rect">
            <a:avLst/>
          </a:prstGeom>
        </p:spPr>
        <p:txBody>
          <a:bodyPr lIns="0" tIns="0" rIns="0" bIns="0" rtlCol="0" anchor="t">
            <a:spAutoFit/>
          </a:bodyPr>
          <a:lstStyle/>
          <a:p>
            <a:pPr marL="669301" lvl="1" indent="-334650" algn="l">
              <a:lnSpc>
                <a:spcPts val="4340"/>
              </a:lnSpc>
              <a:buFont typeface="Arial"/>
              <a:buChar char="•"/>
            </a:pPr>
            <a:r>
              <a:rPr lang="en-US" sz="3100" dirty="0">
                <a:solidFill>
                  <a:srgbClr val="314528"/>
                </a:solidFill>
                <a:latin typeface="Fredoka"/>
                <a:ea typeface="Fredoka"/>
                <a:cs typeface="Fredoka"/>
                <a:sym typeface="Fredoka"/>
              </a:rPr>
              <a:t>Staff/Administration/Board of Directors</a:t>
            </a:r>
          </a:p>
          <a:p>
            <a:pPr algn="l">
              <a:lnSpc>
                <a:spcPts val="4340"/>
              </a:lnSpc>
            </a:pPr>
            <a:endParaRPr lang="en-US" sz="3100" dirty="0">
              <a:solidFill>
                <a:srgbClr val="314528"/>
              </a:solidFill>
              <a:latin typeface="Fredoka"/>
              <a:ea typeface="Fredoka"/>
              <a:cs typeface="Fredoka"/>
              <a:sym typeface="Fredoka"/>
            </a:endParaRPr>
          </a:p>
          <a:p>
            <a:pPr marL="669301" lvl="1" indent="-334650" algn="l">
              <a:lnSpc>
                <a:spcPts val="4340"/>
              </a:lnSpc>
              <a:buFont typeface="Arial"/>
              <a:buChar char="•"/>
            </a:pPr>
            <a:r>
              <a:rPr lang="en-US" sz="3100" dirty="0">
                <a:solidFill>
                  <a:srgbClr val="314528"/>
                </a:solidFill>
                <a:latin typeface="Fredoka"/>
                <a:ea typeface="Fredoka"/>
                <a:cs typeface="Fredoka"/>
                <a:sym typeface="Fredoka"/>
              </a:rPr>
              <a:t>A message from our Board Chair</a:t>
            </a:r>
          </a:p>
          <a:p>
            <a:pPr algn="l">
              <a:lnSpc>
                <a:spcPts val="4340"/>
              </a:lnSpc>
            </a:pPr>
            <a:endParaRPr lang="en-US" sz="3100" dirty="0">
              <a:solidFill>
                <a:srgbClr val="314528"/>
              </a:solidFill>
              <a:latin typeface="Fredoka"/>
              <a:ea typeface="Fredoka"/>
              <a:cs typeface="Fredoka"/>
              <a:sym typeface="Fredoka"/>
            </a:endParaRPr>
          </a:p>
          <a:p>
            <a:pPr marL="669301" lvl="1" indent="-334650" algn="l">
              <a:lnSpc>
                <a:spcPts val="4340"/>
              </a:lnSpc>
              <a:buFont typeface="Arial"/>
              <a:buChar char="•"/>
            </a:pPr>
            <a:r>
              <a:rPr lang="en-US" sz="3100" dirty="0">
                <a:solidFill>
                  <a:srgbClr val="314528"/>
                </a:solidFill>
                <a:latin typeface="Fredoka"/>
                <a:ea typeface="Fredoka"/>
                <a:cs typeface="Fredoka"/>
                <a:sym typeface="Fredoka"/>
              </a:rPr>
              <a:t>A look back on the year</a:t>
            </a:r>
          </a:p>
          <a:p>
            <a:pPr algn="l">
              <a:lnSpc>
                <a:spcPts val="4340"/>
              </a:lnSpc>
            </a:pPr>
            <a:endParaRPr lang="en-US" sz="3100" dirty="0">
              <a:solidFill>
                <a:srgbClr val="314528"/>
              </a:solidFill>
              <a:latin typeface="Fredoka"/>
              <a:ea typeface="Fredoka"/>
              <a:cs typeface="Fredoka"/>
              <a:sym typeface="Fredoka"/>
            </a:endParaRPr>
          </a:p>
          <a:p>
            <a:pPr marL="669301" lvl="1" indent="-334650" algn="l">
              <a:lnSpc>
                <a:spcPts val="4340"/>
              </a:lnSpc>
              <a:buFont typeface="Arial"/>
              <a:buChar char="•"/>
            </a:pPr>
            <a:r>
              <a:rPr lang="en-US" sz="3100" dirty="0">
                <a:solidFill>
                  <a:srgbClr val="314528"/>
                </a:solidFill>
                <a:latin typeface="Fredoka"/>
                <a:ea typeface="Fredoka"/>
                <a:cs typeface="Fredoka"/>
                <a:sym typeface="Fredoka"/>
              </a:rPr>
              <a:t>24-25 Financials</a:t>
            </a:r>
          </a:p>
          <a:p>
            <a:pPr algn="l">
              <a:lnSpc>
                <a:spcPts val="4340"/>
              </a:lnSpc>
            </a:pPr>
            <a:endParaRPr lang="en-US" sz="3100" dirty="0">
              <a:solidFill>
                <a:srgbClr val="314528"/>
              </a:solidFill>
              <a:latin typeface="Fredoka"/>
              <a:ea typeface="Fredoka"/>
              <a:cs typeface="Fredoka"/>
              <a:sym typeface="Fredoka"/>
            </a:endParaRPr>
          </a:p>
          <a:p>
            <a:pPr marL="669301" lvl="1" indent="-334650" algn="l">
              <a:lnSpc>
                <a:spcPts val="4340"/>
              </a:lnSpc>
              <a:buFont typeface="Arial"/>
              <a:buChar char="•"/>
            </a:pPr>
            <a:r>
              <a:rPr lang="en-US" sz="3100" dirty="0">
                <a:solidFill>
                  <a:srgbClr val="314528"/>
                </a:solidFill>
                <a:latin typeface="Fredoka"/>
                <a:ea typeface="Fredoka"/>
                <a:cs typeface="Fredoka"/>
                <a:sym typeface="Fredoka"/>
              </a:rPr>
              <a:t>A Bright Future Ahead</a:t>
            </a:r>
          </a:p>
          <a:p>
            <a:pPr algn="l">
              <a:lnSpc>
                <a:spcPts val="4340"/>
              </a:lnSpc>
            </a:pPr>
            <a:endParaRPr lang="en-US" sz="3100" dirty="0">
              <a:solidFill>
                <a:srgbClr val="314528"/>
              </a:solidFill>
              <a:latin typeface="Fredoka"/>
              <a:ea typeface="Fredoka"/>
              <a:cs typeface="Fredoka"/>
              <a:sym typeface="Fredoka"/>
            </a:endParaRPr>
          </a:p>
          <a:p>
            <a:pPr marL="669301" lvl="1" indent="-334650" algn="l">
              <a:lnSpc>
                <a:spcPts val="4340"/>
              </a:lnSpc>
              <a:buFont typeface="Arial"/>
              <a:buChar char="•"/>
            </a:pPr>
            <a:r>
              <a:rPr lang="en-US" sz="3100" dirty="0">
                <a:solidFill>
                  <a:srgbClr val="314528"/>
                </a:solidFill>
                <a:latin typeface="Fredoka"/>
                <a:ea typeface="Fredoka"/>
                <a:cs typeface="Fredoka"/>
                <a:sym typeface="Fredoka"/>
              </a:rPr>
              <a:t>Donors/Grant Makers/Corporate Sponsors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rot="-10800000">
            <a:off x="6057518" y="1871851"/>
            <a:ext cx="13748453" cy="6543298"/>
            <a:chOff x="0" y="0"/>
            <a:chExt cx="2969699" cy="1413368"/>
          </a:xfrm>
        </p:grpSpPr>
        <p:sp>
          <p:nvSpPr>
            <p:cNvPr id="3" name="Freeform 3"/>
            <p:cNvSpPr/>
            <p:nvPr/>
          </p:nvSpPr>
          <p:spPr>
            <a:xfrm>
              <a:off x="0" y="0"/>
              <a:ext cx="2967542" cy="1413368"/>
            </a:xfrm>
            <a:custGeom>
              <a:avLst/>
              <a:gdLst/>
              <a:ahLst/>
              <a:cxnLst/>
              <a:rect l="l" t="t" r="r" b="b"/>
              <a:pathLst>
                <a:path w="2967542" h="1413368">
                  <a:moveTo>
                    <a:pt x="2743974" y="0"/>
                  </a:moveTo>
                  <a:lnTo>
                    <a:pt x="22524" y="0"/>
                  </a:lnTo>
                  <a:cubicBezTo>
                    <a:pt x="16551" y="0"/>
                    <a:pt x="10821" y="2373"/>
                    <a:pt x="6597" y="6597"/>
                  </a:cubicBezTo>
                  <a:cubicBezTo>
                    <a:pt x="2373" y="10821"/>
                    <a:pt x="0" y="16551"/>
                    <a:pt x="0" y="22524"/>
                  </a:cubicBezTo>
                  <a:lnTo>
                    <a:pt x="0" y="1390844"/>
                  </a:lnTo>
                  <a:cubicBezTo>
                    <a:pt x="0" y="1396817"/>
                    <a:pt x="2373" y="1402547"/>
                    <a:pt x="6597" y="1406771"/>
                  </a:cubicBezTo>
                  <a:cubicBezTo>
                    <a:pt x="10821" y="1410995"/>
                    <a:pt x="16551" y="1413368"/>
                    <a:pt x="22524" y="1413368"/>
                  </a:cubicBezTo>
                  <a:lnTo>
                    <a:pt x="2743974" y="1413368"/>
                  </a:lnTo>
                  <a:cubicBezTo>
                    <a:pt x="2757312" y="1413368"/>
                    <a:pt x="2769038" y="1404539"/>
                    <a:pt x="2772723" y="1391721"/>
                  </a:cubicBezTo>
                  <a:lnTo>
                    <a:pt x="2963474" y="728331"/>
                  </a:lnTo>
                  <a:cubicBezTo>
                    <a:pt x="2967542" y="714186"/>
                    <a:pt x="2967542" y="699182"/>
                    <a:pt x="2963474" y="685037"/>
                  </a:cubicBezTo>
                  <a:lnTo>
                    <a:pt x="2772723" y="21647"/>
                  </a:lnTo>
                  <a:cubicBezTo>
                    <a:pt x="2769038" y="8829"/>
                    <a:pt x="2757312" y="0"/>
                    <a:pt x="2743974" y="0"/>
                  </a:cubicBezTo>
                  <a:close/>
                </a:path>
              </a:pathLst>
            </a:custGeom>
            <a:solidFill>
              <a:srgbClr val="03B55A"/>
            </a:solidFill>
          </p:spPr>
          <p:txBody>
            <a:bodyPr/>
            <a:lstStyle/>
            <a:p>
              <a:endParaRPr lang="en-US"/>
            </a:p>
          </p:txBody>
        </p:sp>
        <p:sp>
          <p:nvSpPr>
            <p:cNvPr id="4" name="TextBox 4"/>
            <p:cNvSpPr txBox="1"/>
            <p:nvPr/>
          </p:nvSpPr>
          <p:spPr>
            <a:xfrm>
              <a:off x="0" y="-38100"/>
              <a:ext cx="2855399" cy="1451468"/>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2520315"/>
            <a:ext cx="5295124" cy="529512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1048" t="-10818" r="-10358" b="-10588"/>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sp>
        <p:nvSpPr>
          <p:cNvPr id="7" name="AutoShape 7"/>
          <p:cNvSpPr/>
          <p:nvPr/>
        </p:nvSpPr>
        <p:spPr>
          <a:xfrm flipV="1">
            <a:off x="79" y="9182100"/>
            <a:ext cx="18259425" cy="38100"/>
          </a:xfrm>
          <a:prstGeom prst="line">
            <a:avLst/>
          </a:prstGeom>
          <a:ln w="76200" cap="flat">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headEnd type="none" w="sm" len="sm"/>
            <a:tailEnd type="none" w="sm" len="sm"/>
          </a:ln>
        </p:spPr>
        <p:txBody>
          <a:bodyPr/>
          <a:lstStyle/>
          <a:p>
            <a:endParaRPr lang="en-US"/>
          </a:p>
        </p:txBody>
      </p:sp>
      <p:sp>
        <p:nvSpPr>
          <p:cNvPr id="8" name="TextBox 8"/>
          <p:cNvSpPr txBox="1"/>
          <p:nvPr/>
        </p:nvSpPr>
        <p:spPr>
          <a:xfrm>
            <a:off x="7713393" y="2567940"/>
            <a:ext cx="9101751" cy="893134"/>
          </a:xfrm>
          <a:prstGeom prst="rect">
            <a:avLst/>
          </a:prstGeom>
        </p:spPr>
        <p:txBody>
          <a:bodyPr lIns="0" tIns="0" rIns="0" bIns="0" rtlCol="0" anchor="t">
            <a:spAutoFit/>
          </a:bodyPr>
          <a:lstStyle/>
          <a:p>
            <a:pPr algn="just">
              <a:lnSpc>
                <a:spcPts val="6982"/>
              </a:lnSpc>
            </a:pPr>
            <a:r>
              <a:rPr lang="en-US" sz="6179">
                <a:solidFill>
                  <a:srgbClr val="314528"/>
                </a:solidFill>
                <a:latin typeface="Fredoka"/>
                <a:ea typeface="Fredoka"/>
                <a:cs typeface="Fredoka"/>
                <a:sym typeface="Fredoka"/>
              </a:rPr>
              <a:t>OUR AMAZING STAFF</a:t>
            </a:r>
          </a:p>
        </p:txBody>
      </p:sp>
      <p:sp>
        <p:nvSpPr>
          <p:cNvPr id="9" name="TextBox 9"/>
          <p:cNvSpPr txBox="1"/>
          <p:nvPr/>
        </p:nvSpPr>
        <p:spPr>
          <a:xfrm>
            <a:off x="7044980" y="3632338"/>
            <a:ext cx="10438576" cy="3339465"/>
          </a:xfrm>
          <a:prstGeom prst="rect">
            <a:avLst/>
          </a:prstGeom>
        </p:spPr>
        <p:txBody>
          <a:bodyPr lIns="0" tIns="0" rIns="0" bIns="0" rtlCol="0" anchor="t">
            <a:spAutoFit/>
          </a:bodyPr>
          <a:lstStyle/>
          <a:p>
            <a:pPr algn="ctr">
              <a:lnSpc>
                <a:spcPts val="3359"/>
              </a:lnSpc>
              <a:spcBef>
                <a:spcPct val="0"/>
              </a:spcBef>
            </a:pPr>
            <a:r>
              <a:rPr lang="en-US" sz="2399">
                <a:solidFill>
                  <a:srgbClr val="314528"/>
                </a:solidFill>
                <a:latin typeface="Fredoka"/>
                <a:ea typeface="Fredoka"/>
                <a:cs typeface="Fredoka"/>
                <a:sym typeface="Fredoka"/>
              </a:rPr>
              <a:t>At EC3, our staff are the heart of everything we do. Their creativity, dedication, and genuine love for children shine through each day as they nurture curiosity, foster growth, and create a warm, welcoming environment for every child. From developing imaginative activities to offering comfort and encouragement, our teachers and caregivers bring joy and inspiration into every moment. Their commitment not only supports the development of the children in our care but also strengthens the entire EC3 community.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685318" y="1563278"/>
            <a:ext cx="1937971" cy="193797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t="-6268" b="-44004"/>
              </a:stretch>
            </a:blipFill>
            <a:ln w="133350"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4" name="Group 4"/>
          <p:cNvGrpSpPr/>
          <p:nvPr/>
        </p:nvGrpSpPr>
        <p:grpSpPr>
          <a:xfrm>
            <a:off x="15816836" y="3976864"/>
            <a:ext cx="1937971" cy="193797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b="-33495"/>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6" name="Group 6"/>
          <p:cNvGrpSpPr/>
          <p:nvPr/>
        </p:nvGrpSpPr>
        <p:grpSpPr>
          <a:xfrm>
            <a:off x="13673156" y="3976864"/>
            <a:ext cx="1937971" cy="193797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18847" b="-31425"/>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8" name="Group 8"/>
          <p:cNvGrpSpPr/>
          <p:nvPr/>
        </p:nvGrpSpPr>
        <p:grpSpPr>
          <a:xfrm>
            <a:off x="2505652" y="4035217"/>
            <a:ext cx="1937971" cy="193797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b="-43603"/>
              </a:stretch>
            </a:blipFill>
            <a:ln w="133350"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10" name="Group 10"/>
          <p:cNvGrpSpPr/>
          <p:nvPr/>
        </p:nvGrpSpPr>
        <p:grpSpPr>
          <a:xfrm>
            <a:off x="2700535" y="1531356"/>
            <a:ext cx="1937971" cy="193797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9237" r="-31186" b="-33168"/>
              </a:stretch>
            </a:blipFill>
            <a:ln w="133350"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12" name="Group 12"/>
          <p:cNvGrpSpPr/>
          <p:nvPr/>
        </p:nvGrpSpPr>
        <p:grpSpPr>
          <a:xfrm>
            <a:off x="504642" y="4035217"/>
            <a:ext cx="1937971" cy="193797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t="-3449" b="-38669"/>
              </a:stretch>
            </a:blipFill>
            <a:ln w="133350"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14" name="Group 14"/>
          <p:cNvGrpSpPr/>
          <p:nvPr/>
        </p:nvGrpSpPr>
        <p:grpSpPr>
          <a:xfrm>
            <a:off x="13673156" y="1468028"/>
            <a:ext cx="1937971" cy="193797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t="-1237" b="-49036"/>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16" name="Group 16"/>
          <p:cNvGrpSpPr/>
          <p:nvPr/>
        </p:nvGrpSpPr>
        <p:grpSpPr>
          <a:xfrm>
            <a:off x="9258686" y="1468028"/>
            <a:ext cx="1937971" cy="1976071"/>
            <a:chOff x="0" y="0"/>
            <a:chExt cx="812800" cy="828779"/>
          </a:xfrm>
        </p:grpSpPr>
        <p:sp>
          <p:nvSpPr>
            <p:cNvPr id="17" name="Freeform 17"/>
            <p:cNvSpPr/>
            <p:nvPr/>
          </p:nvSpPr>
          <p:spPr>
            <a:xfrm>
              <a:off x="0" y="0"/>
              <a:ext cx="812800" cy="828779"/>
            </a:xfrm>
            <a:custGeom>
              <a:avLst/>
              <a:gdLst/>
              <a:ahLst/>
              <a:cxnLst/>
              <a:rect l="l" t="t" r="r" b="b"/>
              <a:pathLst>
                <a:path w="812800" h="828779">
                  <a:moveTo>
                    <a:pt x="406400" y="0"/>
                  </a:moveTo>
                  <a:cubicBezTo>
                    <a:pt x="181951" y="0"/>
                    <a:pt x="0" y="185529"/>
                    <a:pt x="0" y="414390"/>
                  </a:cubicBezTo>
                  <a:cubicBezTo>
                    <a:pt x="0" y="643251"/>
                    <a:pt x="181951" y="828779"/>
                    <a:pt x="406400" y="828779"/>
                  </a:cubicBezTo>
                  <a:cubicBezTo>
                    <a:pt x="630849" y="828779"/>
                    <a:pt x="812800" y="643251"/>
                    <a:pt x="812800" y="414390"/>
                  </a:cubicBezTo>
                  <a:cubicBezTo>
                    <a:pt x="812800" y="185529"/>
                    <a:pt x="630849" y="0"/>
                    <a:pt x="406400" y="0"/>
                  </a:cubicBezTo>
                  <a:close/>
                </a:path>
              </a:pathLst>
            </a:custGeom>
            <a:blipFill>
              <a:blip r:embed="rId9"/>
              <a:stretch>
                <a:fillRect l="-982" r="-982" b="-62241"/>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18" name="Group 18"/>
          <p:cNvGrpSpPr/>
          <p:nvPr/>
        </p:nvGrpSpPr>
        <p:grpSpPr>
          <a:xfrm>
            <a:off x="7118956" y="3976864"/>
            <a:ext cx="1937971" cy="193797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17074" r="-17610" b="-79797"/>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20" name="Group 20"/>
          <p:cNvGrpSpPr/>
          <p:nvPr/>
        </p:nvGrpSpPr>
        <p:grpSpPr>
          <a:xfrm>
            <a:off x="15816836" y="1563278"/>
            <a:ext cx="1937971" cy="193797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t="-5426" b="-28068"/>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22" name="Group 22"/>
          <p:cNvGrpSpPr/>
          <p:nvPr/>
        </p:nvGrpSpPr>
        <p:grpSpPr>
          <a:xfrm>
            <a:off x="7206029" y="6449438"/>
            <a:ext cx="1937971" cy="1937971"/>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34402" t="-21854" r="-23668" b="-89161"/>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24" name="Group 24"/>
          <p:cNvGrpSpPr/>
          <p:nvPr/>
        </p:nvGrpSpPr>
        <p:grpSpPr>
          <a:xfrm>
            <a:off x="9258686" y="3976864"/>
            <a:ext cx="1937971" cy="1937971"/>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t="-5010" b="-45262"/>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sp>
        <p:nvSpPr>
          <p:cNvPr id="26" name="TextBox 26"/>
          <p:cNvSpPr txBox="1"/>
          <p:nvPr/>
        </p:nvSpPr>
        <p:spPr>
          <a:xfrm>
            <a:off x="504642" y="629828"/>
            <a:ext cx="3924613" cy="887095"/>
          </a:xfrm>
          <a:prstGeom prst="rect">
            <a:avLst/>
          </a:prstGeom>
        </p:spPr>
        <p:txBody>
          <a:bodyPr lIns="0" tIns="0" rIns="0" bIns="0" rtlCol="0" anchor="t">
            <a:spAutoFit/>
          </a:bodyPr>
          <a:lstStyle/>
          <a:p>
            <a:pPr algn="ctr">
              <a:lnSpc>
                <a:spcPts val="7279"/>
              </a:lnSpc>
            </a:pPr>
            <a:r>
              <a:rPr lang="en-US" sz="5199">
                <a:solidFill>
                  <a:srgbClr val="314528"/>
                </a:solidFill>
                <a:latin typeface="Fredoka"/>
                <a:ea typeface="Fredoka"/>
                <a:cs typeface="Fredoka"/>
                <a:sym typeface="Fredoka"/>
              </a:rPr>
              <a:t>Infant</a:t>
            </a:r>
          </a:p>
        </p:txBody>
      </p:sp>
      <p:sp>
        <p:nvSpPr>
          <p:cNvPr id="27" name="TextBox 27"/>
          <p:cNvSpPr txBox="1"/>
          <p:nvPr/>
        </p:nvSpPr>
        <p:spPr>
          <a:xfrm>
            <a:off x="-464344" y="3510774"/>
            <a:ext cx="3924613"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Christina</a:t>
            </a:r>
          </a:p>
        </p:txBody>
      </p:sp>
      <p:sp>
        <p:nvSpPr>
          <p:cNvPr id="28" name="TextBox 28"/>
          <p:cNvSpPr txBox="1"/>
          <p:nvPr/>
        </p:nvSpPr>
        <p:spPr>
          <a:xfrm>
            <a:off x="1654754" y="3510774"/>
            <a:ext cx="3924613"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Abigail </a:t>
            </a:r>
          </a:p>
        </p:txBody>
      </p:sp>
      <p:sp>
        <p:nvSpPr>
          <p:cNvPr id="29" name="TextBox 29"/>
          <p:cNvSpPr txBox="1"/>
          <p:nvPr/>
        </p:nvSpPr>
        <p:spPr>
          <a:xfrm>
            <a:off x="-464344" y="5982713"/>
            <a:ext cx="3924613"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Lali</a:t>
            </a:r>
          </a:p>
        </p:txBody>
      </p:sp>
      <p:sp>
        <p:nvSpPr>
          <p:cNvPr id="30" name="TextBox 30"/>
          <p:cNvSpPr txBox="1"/>
          <p:nvPr/>
        </p:nvSpPr>
        <p:spPr>
          <a:xfrm>
            <a:off x="1394825" y="5982713"/>
            <a:ext cx="3924613"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Asante</a:t>
            </a:r>
          </a:p>
        </p:txBody>
      </p:sp>
      <p:sp>
        <p:nvSpPr>
          <p:cNvPr id="31" name="TextBox 31"/>
          <p:cNvSpPr txBox="1"/>
          <p:nvPr/>
        </p:nvSpPr>
        <p:spPr>
          <a:xfrm>
            <a:off x="8087941" y="3510774"/>
            <a:ext cx="3924613"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Olivia</a:t>
            </a:r>
          </a:p>
        </p:txBody>
      </p:sp>
      <p:sp>
        <p:nvSpPr>
          <p:cNvPr id="32" name="TextBox 32"/>
          <p:cNvSpPr txBox="1"/>
          <p:nvPr/>
        </p:nvSpPr>
        <p:spPr>
          <a:xfrm>
            <a:off x="6125635" y="8492184"/>
            <a:ext cx="3924613"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Alex</a:t>
            </a:r>
          </a:p>
        </p:txBody>
      </p:sp>
      <p:sp>
        <p:nvSpPr>
          <p:cNvPr id="33" name="TextBox 33"/>
          <p:cNvSpPr txBox="1"/>
          <p:nvPr/>
        </p:nvSpPr>
        <p:spPr>
          <a:xfrm>
            <a:off x="6125635" y="5982713"/>
            <a:ext cx="3924613"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Lili</a:t>
            </a:r>
          </a:p>
        </p:txBody>
      </p:sp>
      <p:sp>
        <p:nvSpPr>
          <p:cNvPr id="34" name="TextBox 34"/>
          <p:cNvSpPr txBox="1"/>
          <p:nvPr/>
        </p:nvSpPr>
        <p:spPr>
          <a:xfrm>
            <a:off x="8265364" y="5982713"/>
            <a:ext cx="3924613"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Rocky</a:t>
            </a:r>
          </a:p>
        </p:txBody>
      </p:sp>
      <p:sp>
        <p:nvSpPr>
          <p:cNvPr id="35" name="TextBox 35"/>
          <p:cNvSpPr txBox="1"/>
          <p:nvPr/>
        </p:nvSpPr>
        <p:spPr>
          <a:xfrm>
            <a:off x="12679835" y="3431227"/>
            <a:ext cx="3924613"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Mercedes</a:t>
            </a:r>
          </a:p>
        </p:txBody>
      </p:sp>
      <p:sp>
        <p:nvSpPr>
          <p:cNvPr id="36" name="TextBox 36"/>
          <p:cNvSpPr txBox="1"/>
          <p:nvPr/>
        </p:nvSpPr>
        <p:spPr>
          <a:xfrm>
            <a:off x="14750927" y="3431227"/>
            <a:ext cx="3924613"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Latasha</a:t>
            </a:r>
          </a:p>
        </p:txBody>
      </p:sp>
      <p:sp>
        <p:nvSpPr>
          <p:cNvPr id="37" name="TextBox 37"/>
          <p:cNvSpPr txBox="1"/>
          <p:nvPr/>
        </p:nvSpPr>
        <p:spPr>
          <a:xfrm>
            <a:off x="7118956" y="629828"/>
            <a:ext cx="3924613" cy="887095"/>
          </a:xfrm>
          <a:prstGeom prst="rect">
            <a:avLst/>
          </a:prstGeom>
        </p:spPr>
        <p:txBody>
          <a:bodyPr lIns="0" tIns="0" rIns="0" bIns="0" rtlCol="0" anchor="t">
            <a:spAutoFit/>
          </a:bodyPr>
          <a:lstStyle/>
          <a:p>
            <a:pPr algn="ctr">
              <a:lnSpc>
                <a:spcPts val="7279"/>
              </a:lnSpc>
            </a:pPr>
            <a:r>
              <a:rPr lang="en-US" sz="5199">
                <a:solidFill>
                  <a:srgbClr val="314528"/>
                </a:solidFill>
                <a:latin typeface="Fredoka"/>
                <a:ea typeface="Fredoka"/>
                <a:cs typeface="Fredoka"/>
                <a:sym typeface="Fredoka"/>
              </a:rPr>
              <a:t>Toddler</a:t>
            </a:r>
          </a:p>
        </p:txBody>
      </p:sp>
      <p:sp>
        <p:nvSpPr>
          <p:cNvPr id="38" name="TextBox 38"/>
          <p:cNvSpPr txBox="1"/>
          <p:nvPr/>
        </p:nvSpPr>
        <p:spPr>
          <a:xfrm>
            <a:off x="13757606" y="676183"/>
            <a:ext cx="3924613" cy="887095"/>
          </a:xfrm>
          <a:prstGeom prst="rect">
            <a:avLst/>
          </a:prstGeom>
        </p:spPr>
        <p:txBody>
          <a:bodyPr lIns="0" tIns="0" rIns="0" bIns="0" rtlCol="0" anchor="t">
            <a:spAutoFit/>
          </a:bodyPr>
          <a:lstStyle/>
          <a:p>
            <a:pPr algn="ctr">
              <a:lnSpc>
                <a:spcPts val="7279"/>
              </a:lnSpc>
            </a:pPr>
            <a:r>
              <a:rPr lang="en-US" sz="5199">
                <a:solidFill>
                  <a:srgbClr val="314528"/>
                </a:solidFill>
                <a:latin typeface="Fredoka"/>
                <a:ea typeface="Fredoka"/>
                <a:cs typeface="Fredoka"/>
                <a:sym typeface="Fredoka"/>
              </a:rPr>
              <a:t>Two’s</a:t>
            </a:r>
          </a:p>
        </p:txBody>
      </p:sp>
      <p:grpSp>
        <p:nvGrpSpPr>
          <p:cNvPr id="39" name="Group 39"/>
          <p:cNvGrpSpPr/>
          <p:nvPr/>
        </p:nvGrpSpPr>
        <p:grpSpPr>
          <a:xfrm>
            <a:off x="504642" y="6353553"/>
            <a:ext cx="1937971" cy="1937971"/>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l="-2169" t="-4872" r="-19201" b="-13188"/>
              </a:stretch>
            </a:blipFill>
            <a:ln w="133350"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41" name="Group 41"/>
          <p:cNvGrpSpPr/>
          <p:nvPr/>
        </p:nvGrpSpPr>
        <p:grpSpPr>
          <a:xfrm>
            <a:off x="2505652" y="6353553"/>
            <a:ext cx="1937971" cy="1937971"/>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b="-18154"/>
              </a:stretch>
            </a:blipFill>
            <a:ln w="133350"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43" name="Group 43"/>
          <p:cNvGrpSpPr/>
          <p:nvPr/>
        </p:nvGrpSpPr>
        <p:grpSpPr>
          <a:xfrm>
            <a:off x="14847850" y="6449438"/>
            <a:ext cx="1937971" cy="1937971"/>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t="-13815" b="-36457"/>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45" name="Group 45"/>
          <p:cNvGrpSpPr/>
          <p:nvPr/>
        </p:nvGrpSpPr>
        <p:grpSpPr>
          <a:xfrm>
            <a:off x="9411046" y="6449438"/>
            <a:ext cx="1937971" cy="1937971"/>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7"/>
              <a:stretch>
                <a:fillRect t="-12358" b="-12358"/>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sp>
        <p:nvSpPr>
          <p:cNvPr id="47" name="TextBox 47"/>
          <p:cNvSpPr txBox="1"/>
          <p:nvPr/>
        </p:nvSpPr>
        <p:spPr>
          <a:xfrm>
            <a:off x="8417725" y="8492184"/>
            <a:ext cx="3924613"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Jaylen</a:t>
            </a:r>
          </a:p>
        </p:txBody>
      </p:sp>
      <p:sp>
        <p:nvSpPr>
          <p:cNvPr id="48" name="TextBox 48"/>
          <p:cNvSpPr txBox="1"/>
          <p:nvPr/>
        </p:nvSpPr>
        <p:spPr>
          <a:xfrm>
            <a:off x="12679835" y="6001479"/>
            <a:ext cx="3924613"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Dani</a:t>
            </a:r>
          </a:p>
        </p:txBody>
      </p:sp>
      <p:sp>
        <p:nvSpPr>
          <p:cNvPr id="49" name="TextBox 49"/>
          <p:cNvSpPr txBox="1"/>
          <p:nvPr/>
        </p:nvSpPr>
        <p:spPr>
          <a:xfrm>
            <a:off x="14823515" y="5982713"/>
            <a:ext cx="3924613"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Victoria</a:t>
            </a:r>
          </a:p>
        </p:txBody>
      </p:sp>
      <p:sp>
        <p:nvSpPr>
          <p:cNvPr id="50" name="TextBox 50"/>
          <p:cNvSpPr txBox="1"/>
          <p:nvPr/>
        </p:nvSpPr>
        <p:spPr>
          <a:xfrm>
            <a:off x="13757606" y="8492184"/>
            <a:ext cx="3924613"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Joanne</a:t>
            </a:r>
          </a:p>
        </p:txBody>
      </p:sp>
      <p:sp>
        <p:nvSpPr>
          <p:cNvPr id="51" name="TextBox 51"/>
          <p:cNvSpPr txBox="1"/>
          <p:nvPr/>
        </p:nvSpPr>
        <p:spPr>
          <a:xfrm>
            <a:off x="-488679" y="8492184"/>
            <a:ext cx="3924613"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Syrena</a:t>
            </a:r>
          </a:p>
        </p:txBody>
      </p:sp>
      <p:sp>
        <p:nvSpPr>
          <p:cNvPr id="52" name="TextBox 52"/>
          <p:cNvSpPr txBox="1"/>
          <p:nvPr/>
        </p:nvSpPr>
        <p:spPr>
          <a:xfrm>
            <a:off x="1394825" y="8492184"/>
            <a:ext cx="3924613"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Ilham</a:t>
            </a:r>
          </a:p>
        </p:txBody>
      </p:sp>
      <p:grpSp>
        <p:nvGrpSpPr>
          <p:cNvPr id="53" name="Group 53"/>
          <p:cNvGrpSpPr/>
          <p:nvPr/>
        </p:nvGrpSpPr>
        <p:grpSpPr>
          <a:xfrm>
            <a:off x="7143292" y="1531356"/>
            <a:ext cx="1937971" cy="1937971"/>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8"/>
              <a:stretch>
                <a:fillRect b="-33333"/>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sp>
        <p:nvSpPr>
          <p:cNvPr id="55" name="TextBox 55"/>
          <p:cNvSpPr txBox="1"/>
          <p:nvPr/>
        </p:nvSpPr>
        <p:spPr>
          <a:xfrm>
            <a:off x="6107746" y="3510774"/>
            <a:ext cx="3924613"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Kimmie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2930043" y="6327843"/>
            <a:ext cx="2108569" cy="210856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b="-20879"/>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4" name="Group 4"/>
          <p:cNvGrpSpPr/>
          <p:nvPr/>
        </p:nvGrpSpPr>
        <p:grpSpPr>
          <a:xfrm>
            <a:off x="693519" y="6358293"/>
            <a:ext cx="2047668" cy="20476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11300" b="-38973"/>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6" name="Group 6"/>
          <p:cNvGrpSpPr/>
          <p:nvPr/>
        </p:nvGrpSpPr>
        <p:grpSpPr>
          <a:xfrm>
            <a:off x="2844744" y="3891458"/>
            <a:ext cx="1937971" cy="193797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16331" b="-33941"/>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8" name="Group 8"/>
          <p:cNvGrpSpPr/>
          <p:nvPr/>
        </p:nvGrpSpPr>
        <p:grpSpPr>
          <a:xfrm>
            <a:off x="693519" y="3891458"/>
            <a:ext cx="1937971" cy="193797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5010" b="-45262"/>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10" name="Group 10"/>
          <p:cNvGrpSpPr/>
          <p:nvPr/>
        </p:nvGrpSpPr>
        <p:grpSpPr>
          <a:xfrm>
            <a:off x="3015342" y="1424623"/>
            <a:ext cx="1937971" cy="193797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t="-10042" b="-40231"/>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12" name="Group 12"/>
          <p:cNvGrpSpPr/>
          <p:nvPr/>
        </p:nvGrpSpPr>
        <p:grpSpPr>
          <a:xfrm>
            <a:off x="693519" y="1424623"/>
            <a:ext cx="1937971" cy="193797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r="-4453" b="-86117"/>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14" name="Group 14"/>
          <p:cNvGrpSpPr/>
          <p:nvPr/>
        </p:nvGrpSpPr>
        <p:grpSpPr>
          <a:xfrm>
            <a:off x="11625059" y="1428260"/>
            <a:ext cx="1937971" cy="193797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t="-10042" b="-40231"/>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16" name="Group 16"/>
          <p:cNvGrpSpPr/>
          <p:nvPr/>
        </p:nvGrpSpPr>
        <p:grpSpPr>
          <a:xfrm>
            <a:off x="9687089" y="1780685"/>
            <a:ext cx="1937971" cy="193797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t="-25000" b="-25000"/>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18" name="Group 18"/>
          <p:cNvGrpSpPr/>
          <p:nvPr/>
        </p:nvGrpSpPr>
        <p:grpSpPr>
          <a:xfrm>
            <a:off x="9710396" y="4293404"/>
            <a:ext cx="1943389" cy="194338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b="-33333"/>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20" name="Group 20"/>
          <p:cNvGrpSpPr/>
          <p:nvPr/>
        </p:nvGrpSpPr>
        <p:grpSpPr>
          <a:xfrm>
            <a:off x="15401355" y="2464555"/>
            <a:ext cx="1937971" cy="193797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b="-33333"/>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22" name="Group 22"/>
          <p:cNvGrpSpPr/>
          <p:nvPr/>
        </p:nvGrpSpPr>
        <p:grpSpPr>
          <a:xfrm>
            <a:off x="13524930" y="4289203"/>
            <a:ext cx="1937971" cy="1937971"/>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t="-8694" b="-41399"/>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24" name="Group 24"/>
          <p:cNvGrpSpPr/>
          <p:nvPr/>
        </p:nvGrpSpPr>
        <p:grpSpPr>
          <a:xfrm>
            <a:off x="7847998" y="4721403"/>
            <a:ext cx="1937971" cy="1937971"/>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b="-33333"/>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26" name="Group 26"/>
          <p:cNvGrpSpPr/>
          <p:nvPr/>
        </p:nvGrpSpPr>
        <p:grpSpPr>
          <a:xfrm>
            <a:off x="13563030" y="1780685"/>
            <a:ext cx="1937971" cy="1937971"/>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b="-34680"/>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28" name="Group 28"/>
          <p:cNvGrpSpPr/>
          <p:nvPr/>
        </p:nvGrpSpPr>
        <p:grpSpPr>
          <a:xfrm>
            <a:off x="7847998" y="2464555"/>
            <a:ext cx="1937971" cy="1937971"/>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b="-41426"/>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30" name="Group 30"/>
          <p:cNvGrpSpPr/>
          <p:nvPr/>
        </p:nvGrpSpPr>
        <p:grpSpPr>
          <a:xfrm>
            <a:off x="10712664" y="6816585"/>
            <a:ext cx="1937971" cy="1937971"/>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b="-33333"/>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32" name="Group 32"/>
          <p:cNvGrpSpPr/>
          <p:nvPr/>
        </p:nvGrpSpPr>
        <p:grpSpPr>
          <a:xfrm>
            <a:off x="15462901" y="4721403"/>
            <a:ext cx="1876425" cy="1876425"/>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7"/>
              <a:stretch>
                <a:fillRect b="-33333"/>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sp>
        <p:nvSpPr>
          <p:cNvPr id="34" name="TextBox 34"/>
          <p:cNvSpPr txBox="1"/>
          <p:nvPr/>
        </p:nvSpPr>
        <p:spPr>
          <a:xfrm>
            <a:off x="1028700" y="537527"/>
            <a:ext cx="3924613" cy="887095"/>
          </a:xfrm>
          <a:prstGeom prst="rect">
            <a:avLst/>
          </a:prstGeom>
        </p:spPr>
        <p:txBody>
          <a:bodyPr lIns="0" tIns="0" rIns="0" bIns="0" rtlCol="0" anchor="t">
            <a:spAutoFit/>
          </a:bodyPr>
          <a:lstStyle/>
          <a:p>
            <a:pPr algn="ctr">
              <a:lnSpc>
                <a:spcPts val="7279"/>
              </a:lnSpc>
            </a:pPr>
            <a:r>
              <a:rPr lang="en-US" sz="5199">
                <a:solidFill>
                  <a:srgbClr val="314528"/>
                </a:solidFill>
                <a:latin typeface="Fredoka"/>
                <a:ea typeface="Fredoka"/>
                <a:cs typeface="Fredoka"/>
                <a:sym typeface="Fredoka"/>
              </a:rPr>
              <a:t>Preschool</a:t>
            </a:r>
          </a:p>
        </p:txBody>
      </p:sp>
      <p:sp>
        <p:nvSpPr>
          <p:cNvPr id="35" name="TextBox 35"/>
          <p:cNvSpPr txBox="1"/>
          <p:nvPr/>
        </p:nvSpPr>
        <p:spPr>
          <a:xfrm>
            <a:off x="9335968" y="537527"/>
            <a:ext cx="5923535" cy="887095"/>
          </a:xfrm>
          <a:prstGeom prst="rect">
            <a:avLst/>
          </a:prstGeom>
        </p:spPr>
        <p:txBody>
          <a:bodyPr lIns="0" tIns="0" rIns="0" bIns="0" rtlCol="0" anchor="t">
            <a:spAutoFit/>
          </a:bodyPr>
          <a:lstStyle/>
          <a:p>
            <a:pPr algn="ctr">
              <a:lnSpc>
                <a:spcPts val="7279"/>
              </a:lnSpc>
            </a:pPr>
            <a:r>
              <a:rPr lang="en-US" sz="5199">
                <a:solidFill>
                  <a:srgbClr val="314528"/>
                </a:solidFill>
                <a:latin typeface="Fredoka"/>
                <a:ea typeface="Fredoka"/>
                <a:cs typeface="Fredoka"/>
                <a:sym typeface="Fredoka"/>
              </a:rPr>
              <a:t>Building Support</a:t>
            </a:r>
          </a:p>
        </p:txBody>
      </p:sp>
      <p:grpSp>
        <p:nvGrpSpPr>
          <p:cNvPr id="36" name="Group 36"/>
          <p:cNvGrpSpPr/>
          <p:nvPr/>
        </p:nvGrpSpPr>
        <p:grpSpPr>
          <a:xfrm>
            <a:off x="11625059" y="3955064"/>
            <a:ext cx="1937971" cy="1937971"/>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8"/>
              <a:stretch>
                <a:fillRect l="-22842" t="-17459" r="-19270" b="-72025"/>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38" name="Group 38"/>
          <p:cNvGrpSpPr/>
          <p:nvPr/>
        </p:nvGrpSpPr>
        <p:grpSpPr>
          <a:xfrm>
            <a:off x="12650635" y="6760033"/>
            <a:ext cx="1937971" cy="1937971"/>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9"/>
              <a:stretch>
                <a:fillRect l="-10364" r="-22088" b="-76603"/>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sp>
        <p:nvSpPr>
          <p:cNvPr id="40" name="TextBox 40"/>
          <p:cNvSpPr txBox="1"/>
          <p:nvPr/>
        </p:nvSpPr>
        <p:spPr>
          <a:xfrm>
            <a:off x="693519" y="3395441"/>
            <a:ext cx="1937971"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I’Resha</a:t>
            </a:r>
          </a:p>
        </p:txBody>
      </p:sp>
      <p:sp>
        <p:nvSpPr>
          <p:cNvPr id="41" name="TextBox 41"/>
          <p:cNvSpPr txBox="1"/>
          <p:nvPr/>
        </p:nvSpPr>
        <p:spPr>
          <a:xfrm>
            <a:off x="3015342" y="3395441"/>
            <a:ext cx="1937971"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Carol</a:t>
            </a:r>
          </a:p>
        </p:txBody>
      </p:sp>
      <p:sp>
        <p:nvSpPr>
          <p:cNvPr id="42" name="TextBox 42"/>
          <p:cNvSpPr txBox="1"/>
          <p:nvPr/>
        </p:nvSpPr>
        <p:spPr>
          <a:xfrm>
            <a:off x="693519" y="5913203"/>
            <a:ext cx="1937971"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Ronda</a:t>
            </a:r>
          </a:p>
        </p:txBody>
      </p:sp>
      <p:sp>
        <p:nvSpPr>
          <p:cNvPr id="43" name="TextBox 43"/>
          <p:cNvSpPr txBox="1"/>
          <p:nvPr/>
        </p:nvSpPr>
        <p:spPr>
          <a:xfrm>
            <a:off x="2844744" y="5913203"/>
            <a:ext cx="1937971"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Ehricka</a:t>
            </a:r>
          </a:p>
        </p:txBody>
      </p:sp>
      <p:sp>
        <p:nvSpPr>
          <p:cNvPr id="44" name="TextBox 44"/>
          <p:cNvSpPr txBox="1"/>
          <p:nvPr/>
        </p:nvSpPr>
        <p:spPr>
          <a:xfrm>
            <a:off x="693519" y="8539311"/>
            <a:ext cx="1937971"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Taylor</a:t>
            </a:r>
          </a:p>
        </p:txBody>
      </p:sp>
      <p:sp>
        <p:nvSpPr>
          <p:cNvPr id="45" name="TextBox 45"/>
          <p:cNvSpPr txBox="1"/>
          <p:nvPr/>
        </p:nvSpPr>
        <p:spPr>
          <a:xfrm>
            <a:off x="2930043" y="8539311"/>
            <a:ext cx="1937971"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Melady</a:t>
            </a:r>
          </a:p>
        </p:txBody>
      </p:sp>
      <p:sp>
        <p:nvSpPr>
          <p:cNvPr id="46" name="TextBox 46"/>
          <p:cNvSpPr txBox="1"/>
          <p:nvPr/>
        </p:nvSpPr>
        <p:spPr>
          <a:xfrm>
            <a:off x="11625059" y="3568243"/>
            <a:ext cx="1937971"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Burger</a:t>
            </a:r>
          </a:p>
        </p:txBody>
      </p:sp>
      <p:sp>
        <p:nvSpPr>
          <p:cNvPr id="47" name="TextBox 47"/>
          <p:cNvSpPr txBox="1"/>
          <p:nvPr/>
        </p:nvSpPr>
        <p:spPr>
          <a:xfrm>
            <a:off x="13524930" y="3823113"/>
            <a:ext cx="1937971"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Bridget</a:t>
            </a:r>
          </a:p>
        </p:txBody>
      </p:sp>
      <p:sp>
        <p:nvSpPr>
          <p:cNvPr id="48" name="TextBox 48"/>
          <p:cNvSpPr txBox="1"/>
          <p:nvPr/>
        </p:nvSpPr>
        <p:spPr>
          <a:xfrm>
            <a:off x="9687089" y="3823113"/>
            <a:ext cx="1937971"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Tammy</a:t>
            </a:r>
          </a:p>
        </p:txBody>
      </p:sp>
      <p:sp>
        <p:nvSpPr>
          <p:cNvPr id="49" name="TextBox 49"/>
          <p:cNvSpPr txBox="1"/>
          <p:nvPr/>
        </p:nvSpPr>
        <p:spPr>
          <a:xfrm>
            <a:off x="7847998" y="4364426"/>
            <a:ext cx="1937971"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Anna</a:t>
            </a:r>
          </a:p>
        </p:txBody>
      </p:sp>
      <p:sp>
        <p:nvSpPr>
          <p:cNvPr id="50" name="TextBox 50"/>
          <p:cNvSpPr txBox="1"/>
          <p:nvPr/>
        </p:nvSpPr>
        <p:spPr>
          <a:xfrm>
            <a:off x="9687089" y="6198693"/>
            <a:ext cx="1937971"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Sarah</a:t>
            </a:r>
          </a:p>
        </p:txBody>
      </p:sp>
      <p:sp>
        <p:nvSpPr>
          <p:cNvPr id="51" name="TextBox 51"/>
          <p:cNvSpPr txBox="1"/>
          <p:nvPr/>
        </p:nvSpPr>
        <p:spPr>
          <a:xfrm>
            <a:off x="13577330" y="6198693"/>
            <a:ext cx="1937971"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Katie</a:t>
            </a:r>
          </a:p>
        </p:txBody>
      </p:sp>
      <p:sp>
        <p:nvSpPr>
          <p:cNvPr id="52" name="TextBox 52"/>
          <p:cNvSpPr txBox="1"/>
          <p:nvPr/>
        </p:nvSpPr>
        <p:spPr>
          <a:xfrm>
            <a:off x="7847998" y="6655035"/>
            <a:ext cx="1937971"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Ah’Keelah</a:t>
            </a:r>
          </a:p>
        </p:txBody>
      </p:sp>
      <p:sp>
        <p:nvSpPr>
          <p:cNvPr id="53" name="TextBox 53"/>
          <p:cNvSpPr txBox="1"/>
          <p:nvPr/>
        </p:nvSpPr>
        <p:spPr>
          <a:xfrm>
            <a:off x="11639360" y="5854935"/>
            <a:ext cx="1937971"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Breanna</a:t>
            </a:r>
          </a:p>
        </p:txBody>
      </p:sp>
      <p:sp>
        <p:nvSpPr>
          <p:cNvPr id="54" name="TextBox 54"/>
          <p:cNvSpPr txBox="1"/>
          <p:nvPr/>
        </p:nvSpPr>
        <p:spPr>
          <a:xfrm>
            <a:off x="15515301" y="6655035"/>
            <a:ext cx="1937971"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Elaine</a:t>
            </a:r>
          </a:p>
        </p:txBody>
      </p:sp>
      <p:sp>
        <p:nvSpPr>
          <p:cNvPr id="55" name="TextBox 55"/>
          <p:cNvSpPr txBox="1"/>
          <p:nvPr/>
        </p:nvSpPr>
        <p:spPr>
          <a:xfrm>
            <a:off x="10712664" y="8802779"/>
            <a:ext cx="1937971"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Ben</a:t>
            </a:r>
          </a:p>
        </p:txBody>
      </p:sp>
      <p:sp>
        <p:nvSpPr>
          <p:cNvPr id="56" name="TextBox 56"/>
          <p:cNvSpPr txBox="1"/>
          <p:nvPr/>
        </p:nvSpPr>
        <p:spPr>
          <a:xfrm>
            <a:off x="12650635" y="8802779"/>
            <a:ext cx="1937971"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Thorn</a:t>
            </a:r>
          </a:p>
        </p:txBody>
      </p:sp>
      <p:sp>
        <p:nvSpPr>
          <p:cNvPr id="57" name="TextBox 57"/>
          <p:cNvSpPr txBox="1"/>
          <p:nvPr/>
        </p:nvSpPr>
        <p:spPr>
          <a:xfrm>
            <a:off x="15462901" y="4364426"/>
            <a:ext cx="1937971"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Brianna</a:t>
            </a:r>
          </a:p>
        </p:txBody>
      </p:sp>
      <p:grpSp>
        <p:nvGrpSpPr>
          <p:cNvPr id="58" name="Group 58"/>
          <p:cNvGrpSpPr/>
          <p:nvPr/>
        </p:nvGrpSpPr>
        <p:grpSpPr>
          <a:xfrm>
            <a:off x="15071997" y="7149700"/>
            <a:ext cx="1937971" cy="1937971"/>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0"/>
              <a:stretch>
                <a:fillRect t="-25046" b="-25046"/>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60" name="Group 60"/>
          <p:cNvGrpSpPr/>
          <p:nvPr/>
        </p:nvGrpSpPr>
        <p:grpSpPr>
          <a:xfrm>
            <a:off x="8175015" y="7149700"/>
            <a:ext cx="1937971" cy="1937971"/>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1"/>
              <a:stretch>
                <a:fillRect t="-13897" b="-13897"/>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sp>
        <p:nvSpPr>
          <p:cNvPr id="62" name="TextBox 62"/>
          <p:cNvSpPr txBox="1"/>
          <p:nvPr/>
        </p:nvSpPr>
        <p:spPr>
          <a:xfrm>
            <a:off x="8175015" y="9087894"/>
            <a:ext cx="1937971"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Becky</a:t>
            </a:r>
          </a:p>
        </p:txBody>
      </p:sp>
      <p:sp>
        <p:nvSpPr>
          <p:cNvPr id="63" name="TextBox 63"/>
          <p:cNvSpPr txBox="1"/>
          <p:nvPr/>
        </p:nvSpPr>
        <p:spPr>
          <a:xfrm>
            <a:off x="15071997" y="9144821"/>
            <a:ext cx="1937971" cy="323215"/>
          </a:xfrm>
          <a:prstGeom prst="rect">
            <a:avLst/>
          </a:prstGeom>
        </p:spPr>
        <p:txBody>
          <a:bodyPr lIns="0" tIns="0" rIns="0" bIns="0" rtlCol="0" anchor="t">
            <a:spAutoFit/>
          </a:bodyPr>
          <a:lstStyle/>
          <a:p>
            <a:pPr algn="ctr">
              <a:lnSpc>
                <a:spcPts val="2659"/>
              </a:lnSpc>
              <a:spcBef>
                <a:spcPct val="0"/>
              </a:spcBef>
            </a:pPr>
            <a:r>
              <a:rPr lang="en-US" sz="1899">
                <a:solidFill>
                  <a:srgbClr val="314528"/>
                </a:solidFill>
                <a:latin typeface="Fredoka"/>
                <a:ea typeface="Fredoka"/>
                <a:cs typeface="Fredoka"/>
                <a:sym typeface="Fredoka"/>
              </a:rPr>
              <a:t>Roger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028700" y="1817254"/>
            <a:ext cx="1937971" cy="193797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t="-8694" b="-41399"/>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4" name="Group 4"/>
          <p:cNvGrpSpPr/>
          <p:nvPr/>
        </p:nvGrpSpPr>
        <p:grpSpPr>
          <a:xfrm>
            <a:off x="4033220" y="1817254"/>
            <a:ext cx="1937971" cy="1937971"/>
            <a:chOff x="0" y="0"/>
            <a:chExt cx="812800" cy="812800"/>
          </a:xfrm>
        </p:grpSpPr>
        <p:sp>
          <p:nvSpPr>
            <p:cNvPr id="5" name="Freeform 5"/>
            <p:cNvSpPr/>
            <p:nvPr/>
          </p:nvSpPr>
          <p:spPr>
            <a:xfrm rot="1698000">
              <a:off x="-57834" y="-57834"/>
              <a:ext cx="928469" cy="928469"/>
            </a:xfrm>
            <a:custGeom>
              <a:avLst/>
              <a:gdLst/>
              <a:ahLst/>
              <a:cxnLst/>
              <a:rect l="l" t="t" r="r" b="b"/>
              <a:pathLst>
                <a:path w="928469" h="928469">
                  <a:moveTo>
                    <a:pt x="271565" y="106408"/>
                  </a:moveTo>
                  <a:cubicBezTo>
                    <a:pt x="73943" y="212816"/>
                    <a:pt x="0" y="459282"/>
                    <a:pt x="106408" y="656903"/>
                  </a:cubicBezTo>
                  <a:cubicBezTo>
                    <a:pt x="212816" y="854525"/>
                    <a:pt x="459282" y="928468"/>
                    <a:pt x="656903" y="822060"/>
                  </a:cubicBezTo>
                  <a:cubicBezTo>
                    <a:pt x="854525" y="715652"/>
                    <a:pt x="928468" y="469186"/>
                    <a:pt x="822060" y="271565"/>
                  </a:cubicBezTo>
                  <a:cubicBezTo>
                    <a:pt x="715652" y="73943"/>
                    <a:pt x="469186" y="0"/>
                    <a:pt x="271565" y="106408"/>
                  </a:cubicBezTo>
                  <a:close/>
                </a:path>
              </a:pathLst>
            </a:custGeom>
            <a:blipFill>
              <a:blip r:embed="rId3"/>
              <a:stretch>
                <a:fillRect l="-1937" t="-19698" r="-1945" b="-36223"/>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6" name="Group 6"/>
          <p:cNvGrpSpPr/>
          <p:nvPr/>
        </p:nvGrpSpPr>
        <p:grpSpPr>
          <a:xfrm>
            <a:off x="9844134" y="1622237"/>
            <a:ext cx="1937971" cy="193797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8" name="Group 8"/>
          <p:cNvGrpSpPr/>
          <p:nvPr/>
        </p:nvGrpSpPr>
        <p:grpSpPr>
          <a:xfrm>
            <a:off x="12446432" y="1622237"/>
            <a:ext cx="1937971" cy="193797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b="-33398"/>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10" name="Group 10"/>
          <p:cNvGrpSpPr/>
          <p:nvPr/>
        </p:nvGrpSpPr>
        <p:grpSpPr>
          <a:xfrm>
            <a:off x="15051153" y="1622237"/>
            <a:ext cx="1937971" cy="193797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b="-21120"/>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12" name="Group 12"/>
          <p:cNvGrpSpPr/>
          <p:nvPr/>
        </p:nvGrpSpPr>
        <p:grpSpPr>
          <a:xfrm>
            <a:off x="9844134" y="4385964"/>
            <a:ext cx="1937971" cy="193797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38996" r="-38996"/>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14" name="Group 14"/>
          <p:cNvGrpSpPr/>
          <p:nvPr/>
        </p:nvGrpSpPr>
        <p:grpSpPr>
          <a:xfrm>
            <a:off x="12511174" y="4385964"/>
            <a:ext cx="1937971" cy="193797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b="-40105"/>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16" name="Group 16"/>
          <p:cNvGrpSpPr/>
          <p:nvPr/>
        </p:nvGrpSpPr>
        <p:grpSpPr>
          <a:xfrm>
            <a:off x="15051153" y="4385964"/>
            <a:ext cx="1937971" cy="193797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b="-36523"/>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18" name="Group 18"/>
          <p:cNvGrpSpPr/>
          <p:nvPr/>
        </p:nvGrpSpPr>
        <p:grpSpPr>
          <a:xfrm>
            <a:off x="9844134" y="7149690"/>
            <a:ext cx="1937971" cy="193797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b="-40105"/>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20" name="Group 20"/>
          <p:cNvGrpSpPr/>
          <p:nvPr/>
        </p:nvGrpSpPr>
        <p:grpSpPr>
          <a:xfrm>
            <a:off x="12511174" y="7151974"/>
            <a:ext cx="1937971" cy="193797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t="-3773" b="-30933"/>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22" name="Group 22"/>
          <p:cNvGrpSpPr/>
          <p:nvPr/>
        </p:nvGrpSpPr>
        <p:grpSpPr>
          <a:xfrm>
            <a:off x="15051153" y="7149690"/>
            <a:ext cx="1937971" cy="1937971"/>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2083" r="-2083"/>
              </a:stretch>
            </a:blipFill>
            <a:ln w="142875" cap="sq">
              <a:gradFill>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prstDash val="solid"/>
              <a:miter/>
            </a:ln>
          </p:spPr>
          <p:txBody>
            <a:bodyPr/>
            <a:lstStyle/>
            <a:p>
              <a:endParaRPr lang="en-US"/>
            </a:p>
          </p:txBody>
        </p:sp>
      </p:grpSp>
      <p:grpSp>
        <p:nvGrpSpPr>
          <p:cNvPr id="24" name="Group 24"/>
          <p:cNvGrpSpPr/>
          <p:nvPr/>
        </p:nvGrpSpPr>
        <p:grpSpPr>
          <a:xfrm>
            <a:off x="1900191" y="5354949"/>
            <a:ext cx="3959599" cy="3959599"/>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en-US"/>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rot="-556342">
            <a:off x="2031231" y="5631217"/>
            <a:ext cx="3697520" cy="3309126"/>
          </a:xfrm>
          <a:custGeom>
            <a:avLst/>
            <a:gdLst/>
            <a:ahLst/>
            <a:cxnLst/>
            <a:rect l="l" t="t" r="r" b="b"/>
            <a:pathLst>
              <a:path w="3697520" h="3309126">
                <a:moveTo>
                  <a:pt x="0" y="0"/>
                </a:moveTo>
                <a:lnTo>
                  <a:pt x="3697520" y="0"/>
                </a:lnTo>
                <a:lnTo>
                  <a:pt x="3697520" y="3309126"/>
                </a:lnTo>
                <a:lnTo>
                  <a:pt x="0" y="3309126"/>
                </a:lnTo>
                <a:lnTo>
                  <a:pt x="0" y="0"/>
                </a:lnTo>
                <a:close/>
              </a:path>
            </a:pathLst>
          </a:custGeom>
          <a:blipFill>
            <a:blip r:embed="rId13"/>
            <a:stretch>
              <a:fillRect l="-4589" t="-36350" r="-2008" b="-30470"/>
            </a:stretch>
          </a:blipFill>
        </p:spPr>
        <p:txBody>
          <a:bodyPr/>
          <a:lstStyle/>
          <a:p>
            <a:endParaRPr lang="en-US"/>
          </a:p>
        </p:txBody>
      </p:sp>
      <p:sp>
        <p:nvSpPr>
          <p:cNvPr id="28" name="TextBox 28"/>
          <p:cNvSpPr txBox="1"/>
          <p:nvPr/>
        </p:nvSpPr>
        <p:spPr>
          <a:xfrm>
            <a:off x="1339997" y="537527"/>
            <a:ext cx="4845606" cy="887095"/>
          </a:xfrm>
          <a:prstGeom prst="rect">
            <a:avLst/>
          </a:prstGeom>
        </p:spPr>
        <p:txBody>
          <a:bodyPr lIns="0" tIns="0" rIns="0" bIns="0" rtlCol="0" anchor="t">
            <a:spAutoFit/>
          </a:bodyPr>
          <a:lstStyle/>
          <a:p>
            <a:pPr algn="ctr">
              <a:lnSpc>
                <a:spcPts val="7279"/>
              </a:lnSpc>
            </a:pPr>
            <a:r>
              <a:rPr lang="en-US" sz="5199" b="1">
                <a:solidFill>
                  <a:srgbClr val="000000"/>
                </a:solidFill>
                <a:latin typeface="Canva Sans Bold"/>
                <a:ea typeface="Canva Sans Bold"/>
                <a:cs typeface="Canva Sans Bold"/>
                <a:sym typeface="Canva Sans Bold"/>
              </a:rPr>
              <a:t>Administration</a:t>
            </a:r>
          </a:p>
        </p:txBody>
      </p:sp>
      <p:sp>
        <p:nvSpPr>
          <p:cNvPr id="29" name="TextBox 29"/>
          <p:cNvSpPr txBox="1"/>
          <p:nvPr/>
        </p:nvSpPr>
        <p:spPr>
          <a:xfrm>
            <a:off x="10209791" y="537527"/>
            <a:ext cx="5937409" cy="887095"/>
          </a:xfrm>
          <a:prstGeom prst="rect">
            <a:avLst/>
          </a:prstGeom>
        </p:spPr>
        <p:txBody>
          <a:bodyPr lIns="0" tIns="0" rIns="0" bIns="0" rtlCol="0" anchor="t">
            <a:spAutoFit/>
          </a:bodyPr>
          <a:lstStyle/>
          <a:p>
            <a:pPr algn="ctr">
              <a:lnSpc>
                <a:spcPts val="7279"/>
              </a:lnSpc>
            </a:pPr>
            <a:r>
              <a:rPr lang="en-US" sz="5199" b="1">
                <a:solidFill>
                  <a:srgbClr val="000000"/>
                </a:solidFill>
                <a:latin typeface="Canva Sans Bold"/>
                <a:ea typeface="Canva Sans Bold"/>
                <a:cs typeface="Canva Sans Bold"/>
                <a:sym typeface="Canva Sans Bold"/>
              </a:rPr>
              <a:t>Board of Directors</a:t>
            </a:r>
          </a:p>
        </p:txBody>
      </p:sp>
      <p:sp>
        <p:nvSpPr>
          <p:cNvPr id="30" name="TextBox 30"/>
          <p:cNvSpPr txBox="1"/>
          <p:nvPr/>
        </p:nvSpPr>
        <p:spPr>
          <a:xfrm>
            <a:off x="3917665" y="3914627"/>
            <a:ext cx="2169081" cy="656590"/>
          </a:xfrm>
          <a:prstGeom prst="rect">
            <a:avLst/>
          </a:prstGeom>
        </p:spPr>
        <p:txBody>
          <a:bodyPr lIns="0" tIns="0" rIns="0" bIns="0" rtlCol="0" anchor="t">
            <a:spAutoFit/>
          </a:bodyPr>
          <a:lstStyle/>
          <a:p>
            <a:pPr algn="ctr">
              <a:lnSpc>
                <a:spcPts val="2659"/>
              </a:lnSpc>
            </a:pPr>
            <a:r>
              <a:rPr lang="en-US" sz="1899">
                <a:solidFill>
                  <a:srgbClr val="000000"/>
                </a:solidFill>
                <a:latin typeface="Fredoka"/>
                <a:ea typeface="Fredoka"/>
                <a:cs typeface="Fredoka"/>
                <a:sym typeface="Fredoka"/>
              </a:rPr>
              <a:t>Christina</a:t>
            </a:r>
          </a:p>
          <a:p>
            <a:pPr algn="ctr">
              <a:lnSpc>
                <a:spcPts val="2659"/>
              </a:lnSpc>
              <a:spcBef>
                <a:spcPct val="0"/>
              </a:spcBef>
            </a:pPr>
            <a:r>
              <a:rPr lang="en-US" sz="1899">
                <a:solidFill>
                  <a:srgbClr val="000000"/>
                </a:solidFill>
                <a:latin typeface="Fredoka"/>
                <a:ea typeface="Fredoka"/>
                <a:cs typeface="Fredoka"/>
                <a:sym typeface="Fredoka"/>
              </a:rPr>
              <a:t>Executive Director</a:t>
            </a:r>
          </a:p>
        </p:txBody>
      </p:sp>
      <p:sp>
        <p:nvSpPr>
          <p:cNvPr id="31" name="TextBox 31"/>
          <p:cNvSpPr txBox="1"/>
          <p:nvPr/>
        </p:nvSpPr>
        <p:spPr>
          <a:xfrm>
            <a:off x="991310" y="3914627"/>
            <a:ext cx="2012752" cy="656590"/>
          </a:xfrm>
          <a:prstGeom prst="rect">
            <a:avLst/>
          </a:prstGeom>
        </p:spPr>
        <p:txBody>
          <a:bodyPr lIns="0" tIns="0" rIns="0" bIns="0" rtlCol="0" anchor="t">
            <a:spAutoFit/>
          </a:bodyPr>
          <a:lstStyle/>
          <a:p>
            <a:pPr algn="ctr">
              <a:lnSpc>
                <a:spcPts val="2659"/>
              </a:lnSpc>
            </a:pPr>
            <a:r>
              <a:rPr lang="en-US" sz="1899">
                <a:solidFill>
                  <a:srgbClr val="000000"/>
                </a:solidFill>
                <a:latin typeface="Fredoka"/>
                <a:ea typeface="Fredoka"/>
                <a:cs typeface="Fredoka"/>
                <a:sym typeface="Fredoka"/>
              </a:rPr>
              <a:t>Wanda</a:t>
            </a:r>
          </a:p>
          <a:p>
            <a:pPr algn="ctr">
              <a:lnSpc>
                <a:spcPts val="2659"/>
              </a:lnSpc>
              <a:spcBef>
                <a:spcPct val="0"/>
              </a:spcBef>
            </a:pPr>
            <a:r>
              <a:rPr lang="en-US" sz="1899">
                <a:solidFill>
                  <a:srgbClr val="000000"/>
                </a:solidFill>
                <a:latin typeface="Fredoka"/>
                <a:ea typeface="Fredoka"/>
                <a:cs typeface="Fredoka"/>
                <a:sym typeface="Fredoka"/>
              </a:rPr>
              <a:t>Program Director</a:t>
            </a:r>
          </a:p>
        </p:txBody>
      </p:sp>
      <p:sp>
        <p:nvSpPr>
          <p:cNvPr id="32" name="TextBox 32"/>
          <p:cNvSpPr txBox="1"/>
          <p:nvPr/>
        </p:nvSpPr>
        <p:spPr>
          <a:xfrm>
            <a:off x="10083083" y="3625741"/>
            <a:ext cx="1385292" cy="656590"/>
          </a:xfrm>
          <a:prstGeom prst="rect">
            <a:avLst/>
          </a:prstGeom>
        </p:spPr>
        <p:txBody>
          <a:bodyPr lIns="0" tIns="0" rIns="0" bIns="0" rtlCol="0" anchor="t">
            <a:spAutoFit/>
          </a:bodyPr>
          <a:lstStyle/>
          <a:p>
            <a:pPr algn="ctr">
              <a:lnSpc>
                <a:spcPts val="2659"/>
              </a:lnSpc>
            </a:pPr>
            <a:r>
              <a:rPr lang="en-US" sz="1899">
                <a:solidFill>
                  <a:srgbClr val="000000"/>
                </a:solidFill>
                <a:latin typeface="Fredoka"/>
                <a:ea typeface="Fredoka"/>
                <a:cs typeface="Fredoka"/>
                <a:sym typeface="Fredoka"/>
              </a:rPr>
              <a:t>Meghann</a:t>
            </a:r>
          </a:p>
          <a:p>
            <a:pPr algn="ctr">
              <a:lnSpc>
                <a:spcPts val="2659"/>
              </a:lnSpc>
              <a:spcBef>
                <a:spcPct val="0"/>
              </a:spcBef>
            </a:pPr>
            <a:r>
              <a:rPr lang="en-US" sz="1899">
                <a:solidFill>
                  <a:srgbClr val="000000"/>
                </a:solidFill>
                <a:latin typeface="Fredoka"/>
                <a:ea typeface="Fredoka"/>
                <a:cs typeface="Fredoka"/>
                <a:sym typeface="Fredoka"/>
              </a:rPr>
              <a:t>Board Chair</a:t>
            </a:r>
          </a:p>
        </p:txBody>
      </p:sp>
      <p:sp>
        <p:nvSpPr>
          <p:cNvPr id="33" name="TextBox 33"/>
          <p:cNvSpPr txBox="1"/>
          <p:nvPr/>
        </p:nvSpPr>
        <p:spPr>
          <a:xfrm>
            <a:off x="12815521" y="3625741"/>
            <a:ext cx="1199793" cy="656590"/>
          </a:xfrm>
          <a:prstGeom prst="rect">
            <a:avLst/>
          </a:prstGeom>
        </p:spPr>
        <p:txBody>
          <a:bodyPr lIns="0" tIns="0" rIns="0" bIns="0" rtlCol="0" anchor="t">
            <a:spAutoFit/>
          </a:bodyPr>
          <a:lstStyle/>
          <a:p>
            <a:pPr algn="ctr">
              <a:lnSpc>
                <a:spcPts val="2659"/>
              </a:lnSpc>
            </a:pPr>
            <a:r>
              <a:rPr lang="en-US" sz="1899">
                <a:solidFill>
                  <a:srgbClr val="000000"/>
                </a:solidFill>
                <a:latin typeface="Fredoka"/>
                <a:ea typeface="Fredoka"/>
                <a:cs typeface="Fredoka"/>
                <a:sym typeface="Fredoka"/>
              </a:rPr>
              <a:t>Jennifer</a:t>
            </a:r>
          </a:p>
          <a:p>
            <a:pPr algn="ctr">
              <a:lnSpc>
                <a:spcPts val="2659"/>
              </a:lnSpc>
              <a:spcBef>
                <a:spcPct val="0"/>
              </a:spcBef>
            </a:pPr>
            <a:r>
              <a:rPr lang="en-US" sz="1899">
                <a:solidFill>
                  <a:srgbClr val="000000"/>
                </a:solidFill>
                <a:latin typeface="Fredoka"/>
                <a:ea typeface="Fredoka"/>
                <a:cs typeface="Fredoka"/>
                <a:sym typeface="Fredoka"/>
              </a:rPr>
              <a:t>Vice Chair</a:t>
            </a:r>
          </a:p>
        </p:txBody>
      </p:sp>
      <p:sp>
        <p:nvSpPr>
          <p:cNvPr id="34" name="TextBox 34"/>
          <p:cNvSpPr txBox="1"/>
          <p:nvPr/>
        </p:nvSpPr>
        <p:spPr>
          <a:xfrm>
            <a:off x="14975246" y="3625741"/>
            <a:ext cx="2089785" cy="656590"/>
          </a:xfrm>
          <a:prstGeom prst="rect">
            <a:avLst/>
          </a:prstGeom>
        </p:spPr>
        <p:txBody>
          <a:bodyPr lIns="0" tIns="0" rIns="0" bIns="0" rtlCol="0" anchor="t">
            <a:spAutoFit/>
          </a:bodyPr>
          <a:lstStyle/>
          <a:p>
            <a:pPr algn="ctr">
              <a:lnSpc>
                <a:spcPts val="2659"/>
              </a:lnSpc>
            </a:pPr>
            <a:r>
              <a:rPr lang="en-US" sz="1899">
                <a:solidFill>
                  <a:srgbClr val="000000"/>
                </a:solidFill>
                <a:latin typeface="Fredoka"/>
                <a:ea typeface="Fredoka"/>
                <a:cs typeface="Fredoka"/>
                <a:sym typeface="Fredoka"/>
              </a:rPr>
              <a:t>Valerie Marchand</a:t>
            </a:r>
          </a:p>
          <a:p>
            <a:pPr algn="ctr">
              <a:lnSpc>
                <a:spcPts val="2659"/>
              </a:lnSpc>
              <a:spcBef>
                <a:spcPct val="0"/>
              </a:spcBef>
            </a:pPr>
            <a:r>
              <a:rPr lang="en-US" sz="1899">
                <a:solidFill>
                  <a:srgbClr val="000000"/>
                </a:solidFill>
                <a:latin typeface="Fredoka"/>
                <a:ea typeface="Fredoka"/>
                <a:cs typeface="Fredoka"/>
                <a:sym typeface="Fredoka"/>
              </a:rPr>
              <a:t>Secretary</a:t>
            </a:r>
          </a:p>
        </p:txBody>
      </p:sp>
      <p:sp>
        <p:nvSpPr>
          <p:cNvPr id="35" name="TextBox 35"/>
          <p:cNvSpPr txBox="1"/>
          <p:nvPr/>
        </p:nvSpPr>
        <p:spPr>
          <a:xfrm>
            <a:off x="9694285" y="6390609"/>
            <a:ext cx="2162889" cy="656590"/>
          </a:xfrm>
          <a:prstGeom prst="rect">
            <a:avLst/>
          </a:prstGeom>
        </p:spPr>
        <p:txBody>
          <a:bodyPr lIns="0" tIns="0" rIns="0" bIns="0" rtlCol="0" anchor="t">
            <a:spAutoFit/>
          </a:bodyPr>
          <a:lstStyle/>
          <a:p>
            <a:pPr algn="ctr">
              <a:lnSpc>
                <a:spcPts val="2659"/>
              </a:lnSpc>
            </a:pPr>
            <a:r>
              <a:rPr lang="en-US" sz="1899">
                <a:solidFill>
                  <a:srgbClr val="000000"/>
                </a:solidFill>
                <a:latin typeface="Fredoka"/>
                <a:ea typeface="Fredoka"/>
                <a:cs typeface="Fredoka"/>
                <a:sym typeface="Fredoka"/>
              </a:rPr>
              <a:t>Danielle Grubaugh</a:t>
            </a:r>
          </a:p>
          <a:p>
            <a:pPr algn="ctr">
              <a:lnSpc>
                <a:spcPts val="2659"/>
              </a:lnSpc>
              <a:spcBef>
                <a:spcPct val="0"/>
              </a:spcBef>
            </a:pPr>
            <a:r>
              <a:rPr lang="en-US" sz="1899">
                <a:solidFill>
                  <a:srgbClr val="000000"/>
                </a:solidFill>
                <a:latin typeface="Fredoka"/>
                <a:ea typeface="Fredoka"/>
                <a:cs typeface="Fredoka"/>
                <a:sym typeface="Fredoka"/>
              </a:rPr>
              <a:t>Treasurer</a:t>
            </a:r>
          </a:p>
        </p:txBody>
      </p:sp>
      <p:sp>
        <p:nvSpPr>
          <p:cNvPr id="36" name="TextBox 36"/>
          <p:cNvSpPr txBox="1"/>
          <p:nvPr/>
        </p:nvSpPr>
        <p:spPr>
          <a:xfrm>
            <a:off x="12443748" y="6390609"/>
            <a:ext cx="1943338" cy="656590"/>
          </a:xfrm>
          <a:prstGeom prst="rect">
            <a:avLst/>
          </a:prstGeom>
        </p:spPr>
        <p:txBody>
          <a:bodyPr lIns="0" tIns="0" rIns="0" bIns="0" rtlCol="0" anchor="t">
            <a:spAutoFit/>
          </a:bodyPr>
          <a:lstStyle/>
          <a:p>
            <a:pPr algn="ctr">
              <a:lnSpc>
                <a:spcPts val="2659"/>
              </a:lnSpc>
            </a:pPr>
            <a:r>
              <a:rPr lang="en-US" sz="1899">
                <a:solidFill>
                  <a:srgbClr val="000000"/>
                </a:solidFill>
                <a:latin typeface="Fredoka"/>
                <a:ea typeface="Fredoka"/>
                <a:cs typeface="Fredoka"/>
                <a:sym typeface="Fredoka"/>
              </a:rPr>
              <a:t>Jessica Morrison</a:t>
            </a:r>
          </a:p>
          <a:p>
            <a:pPr algn="ctr">
              <a:lnSpc>
                <a:spcPts val="2659"/>
              </a:lnSpc>
              <a:spcBef>
                <a:spcPct val="0"/>
              </a:spcBef>
            </a:pPr>
            <a:r>
              <a:rPr lang="en-US" sz="1899">
                <a:solidFill>
                  <a:srgbClr val="000000"/>
                </a:solidFill>
                <a:latin typeface="Fredoka"/>
                <a:ea typeface="Fredoka"/>
                <a:cs typeface="Fredoka"/>
                <a:sym typeface="Fredoka"/>
              </a:rPr>
              <a:t>Director</a:t>
            </a:r>
          </a:p>
        </p:txBody>
      </p:sp>
      <p:sp>
        <p:nvSpPr>
          <p:cNvPr id="37" name="TextBox 37"/>
          <p:cNvSpPr txBox="1"/>
          <p:nvPr/>
        </p:nvSpPr>
        <p:spPr>
          <a:xfrm>
            <a:off x="14994891" y="6390609"/>
            <a:ext cx="2050494" cy="656590"/>
          </a:xfrm>
          <a:prstGeom prst="rect">
            <a:avLst/>
          </a:prstGeom>
        </p:spPr>
        <p:txBody>
          <a:bodyPr lIns="0" tIns="0" rIns="0" bIns="0" rtlCol="0" anchor="t">
            <a:spAutoFit/>
          </a:bodyPr>
          <a:lstStyle/>
          <a:p>
            <a:pPr algn="ctr">
              <a:lnSpc>
                <a:spcPts val="2659"/>
              </a:lnSpc>
            </a:pPr>
            <a:r>
              <a:rPr lang="en-US" sz="1899">
                <a:solidFill>
                  <a:srgbClr val="000000"/>
                </a:solidFill>
                <a:latin typeface="Fredoka"/>
                <a:ea typeface="Fredoka"/>
                <a:cs typeface="Fredoka"/>
                <a:sym typeface="Fredoka"/>
              </a:rPr>
              <a:t>Christina Wichert</a:t>
            </a:r>
          </a:p>
          <a:p>
            <a:pPr algn="ctr">
              <a:lnSpc>
                <a:spcPts val="2659"/>
              </a:lnSpc>
              <a:spcBef>
                <a:spcPct val="0"/>
              </a:spcBef>
            </a:pPr>
            <a:r>
              <a:rPr lang="en-US" sz="1899">
                <a:solidFill>
                  <a:srgbClr val="000000"/>
                </a:solidFill>
                <a:latin typeface="Fredoka"/>
                <a:ea typeface="Fredoka"/>
                <a:cs typeface="Fredoka"/>
                <a:sym typeface="Fredoka"/>
              </a:rPr>
              <a:t>Director</a:t>
            </a:r>
          </a:p>
        </p:txBody>
      </p:sp>
      <p:sp>
        <p:nvSpPr>
          <p:cNvPr id="38" name="TextBox 38"/>
          <p:cNvSpPr txBox="1"/>
          <p:nvPr/>
        </p:nvSpPr>
        <p:spPr>
          <a:xfrm>
            <a:off x="10081119" y="9249585"/>
            <a:ext cx="1389221" cy="656590"/>
          </a:xfrm>
          <a:prstGeom prst="rect">
            <a:avLst/>
          </a:prstGeom>
        </p:spPr>
        <p:txBody>
          <a:bodyPr lIns="0" tIns="0" rIns="0" bIns="0" rtlCol="0" anchor="t">
            <a:spAutoFit/>
          </a:bodyPr>
          <a:lstStyle/>
          <a:p>
            <a:pPr algn="ctr">
              <a:lnSpc>
                <a:spcPts val="2659"/>
              </a:lnSpc>
            </a:pPr>
            <a:r>
              <a:rPr lang="en-US" sz="1899">
                <a:solidFill>
                  <a:srgbClr val="000000"/>
                </a:solidFill>
                <a:latin typeface="Fredoka"/>
                <a:ea typeface="Fredoka"/>
                <a:cs typeface="Fredoka"/>
                <a:sym typeface="Fredoka"/>
              </a:rPr>
              <a:t>Nate Caitlin</a:t>
            </a:r>
          </a:p>
          <a:p>
            <a:pPr algn="ctr">
              <a:lnSpc>
                <a:spcPts val="2659"/>
              </a:lnSpc>
              <a:spcBef>
                <a:spcPct val="0"/>
              </a:spcBef>
            </a:pPr>
            <a:r>
              <a:rPr lang="en-US" sz="1899">
                <a:solidFill>
                  <a:srgbClr val="000000"/>
                </a:solidFill>
                <a:latin typeface="Fredoka"/>
                <a:ea typeface="Fredoka"/>
                <a:cs typeface="Fredoka"/>
                <a:sym typeface="Fredoka"/>
              </a:rPr>
              <a:t>Director</a:t>
            </a:r>
          </a:p>
        </p:txBody>
      </p:sp>
      <p:sp>
        <p:nvSpPr>
          <p:cNvPr id="39" name="TextBox 39"/>
          <p:cNvSpPr txBox="1"/>
          <p:nvPr/>
        </p:nvSpPr>
        <p:spPr>
          <a:xfrm>
            <a:off x="12931428" y="9251870"/>
            <a:ext cx="967978" cy="656590"/>
          </a:xfrm>
          <a:prstGeom prst="rect">
            <a:avLst/>
          </a:prstGeom>
        </p:spPr>
        <p:txBody>
          <a:bodyPr lIns="0" tIns="0" rIns="0" bIns="0" rtlCol="0" anchor="t">
            <a:spAutoFit/>
          </a:bodyPr>
          <a:lstStyle/>
          <a:p>
            <a:pPr algn="ctr">
              <a:lnSpc>
                <a:spcPts val="2659"/>
              </a:lnSpc>
            </a:pPr>
            <a:r>
              <a:rPr lang="en-US" sz="1899">
                <a:solidFill>
                  <a:srgbClr val="000000"/>
                </a:solidFill>
                <a:latin typeface="Fredoka"/>
                <a:ea typeface="Fredoka"/>
                <a:cs typeface="Fredoka"/>
                <a:sym typeface="Fredoka"/>
              </a:rPr>
              <a:t>Katie</a:t>
            </a:r>
          </a:p>
          <a:p>
            <a:pPr algn="ctr">
              <a:lnSpc>
                <a:spcPts val="2659"/>
              </a:lnSpc>
              <a:spcBef>
                <a:spcPct val="0"/>
              </a:spcBef>
            </a:pPr>
            <a:r>
              <a:rPr lang="en-US" sz="1899">
                <a:solidFill>
                  <a:srgbClr val="000000"/>
                </a:solidFill>
                <a:latin typeface="Fredoka"/>
                <a:ea typeface="Fredoka"/>
                <a:cs typeface="Fredoka"/>
                <a:sym typeface="Fredoka"/>
              </a:rPr>
              <a:t>Director</a:t>
            </a:r>
          </a:p>
        </p:txBody>
      </p:sp>
      <p:sp>
        <p:nvSpPr>
          <p:cNvPr id="40" name="TextBox 40"/>
          <p:cNvSpPr txBox="1"/>
          <p:nvPr/>
        </p:nvSpPr>
        <p:spPr>
          <a:xfrm>
            <a:off x="15571116" y="9254155"/>
            <a:ext cx="967978" cy="656590"/>
          </a:xfrm>
          <a:prstGeom prst="rect">
            <a:avLst/>
          </a:prstGeom>
        </p:spPr>
        <p:txBody>
          <a:bodyPr lIns="0" tIns="0" rIns="0" bIns="0" rtlCol="0" anchor="t">
            <a:spAutoFit/>
          </a:bodyPr>
          <a:lstStyle/>
          <a:p>
            <a:pPr algn="ctr">
              <a:lnSpc>
                <a:spcPts val="2659"/>
              </a:lnSpc>
            </a:pPr>
            <a:r>
              <a:rPr lang="en-US" sz="1899">
                <a:solidFill>
                  <a:srgbClr val="000000"/>
                </a:solidFill>
                <a:latin typeface="Fredoka"/>
                <a:ea typeface="Fredoka"/>
                <a:cs typeface="Fredoka"/>
                <a:sym typeface="Fredoka"/>
              </a:rPr>
              <a:t>Dan</a:t>
            </a:r>
          </a:p>
          <a:p>
            <a:pPr algn="ctr">
              <a:lnSpc>
                <a:spcPts val="2659"/>
              </a:lnSpc>
              <a:spcBef>
                <a:spcPct val="0"/>
              </a:spcBef>
            </a:pPr>
            <a:r>
              <a:rPr lang="en-US" sz="1899">
                <a:solidFill>
                  <a:srgbClr val="000000"/>
                </a:solidFill>
                <a:latin typeface="Fredoka"/>
                <a:ea typeface="Fredoka"/>
                <a:cs typeface="Fredoka"/>
                <a:sym typeface="Fredoka"/>
              </a:rPr>
              <a:t>Director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2"/>
          <p:cNvSpPr txBox="1"/>
          <p:nvPr/>
        </p:nvSpPr>
        <p:spPr>
          <a:xfrm>
            <a:off x="755690" y="462280"/>
            <a:ext cx="16503610" cy="9693275"/>
          </a:xfrm>
          <a:prstGeom prst="rect">
            <a:avLst/>
          </a:prstGeom>
        </p:spPr>
        <p:txBody>
          <a:bodyPr lIns="0" tIns="0" rIns="0" bIns="0" rtlCol="0" anchor="t">
            <a:spAutoFit/>
          </a:bodyPr>
          <a:lstStyle/>
          <a:p>
            <a:pPr algn="l">
              <a:lnSpc>
                <a:spcPts val="2939"/>
              </a:lnSpc>
            </a:pPr>
            <a:r>
              <a:rPr lang="en-US" sz="2099" b="1">
                <a:solidFill>
                  <a:srgbClr val="000000"/>
                </a:solidFill>
                <a:latin typeface="Canva Sans Bold"/>
                <a:ea typeface="Canva Sans Bold"/>
                <a:cs typeface="Canva Sans Bold"/>
                <a:sym typeface="Canva Sans Bold"/>
              </a:rPr>
              <a:t>A Fresh Start, A Shared Energy</a:t>
            </a:r>
          </a:p>
          <a:p>
            <a:pPr algn="l">
              <a:lnSpc>
                <a:spcPts val="2659"/>
              </a:lnSpc>
            </a:pPr>
            <a:r>
              <a:rPr lang="en-US" sz="1899" b="1">
                <a:solidFill>
                  <a:srgbClr val="000000"/>
                </a:solidFill>
                <a:latin typeface="Canva Sans Bold"/>
                <a:ea typeface="Canva Sans Bold"/>
                <a:cs typeface="Canva Sans Bold"/>
                <a:sym typeface="Canva Sans Bold"/>
              </a:rPr>
              <a:t>First and foremost, I write to you as a parent of an EC3 child. Like so many of you, I’ve experienced firsthand the comfort of walking into a classroom where my child is known, encouraged, and nurtured each and every day. I’ve witnessed the dedication of teachers, the joy of learning, and the peace of mind that comes from knowing our kids are in a safe, supportive environment. That personal connection is what makes stepping into the role of Board Chair such an honor—it is not only about stewardship, but about giving back to the community that has given so much to my family in only a short time.  </a:t>
            </a:r>
          </a:p>
          <a:p>
            <a:pPr algn="l">
              <a:lnSpc>
                <a:spcPts val="2659"/>
              </a:lnSpc>
            </a:pPr>
            <a:r>
              <a:rPr lang="en-US" sz="1899" b="1">
                <a:solidFill>
                  <a:srgbClr val="000000"/>
                </a:solidFill>
                <a:latin typeface="Canva Sans Bold"/>
                <a:ea typeface="Canva Sans Bold"/>
                <a:cs typeface="Canva Sans Bold"/>
                <a:sym typeface="Canva Sans Bold"/>
              </a:rPr>
              <a:t>This year marks an exciting new chapter for EC3. We welcomed several new board members, each bringing fresh ideas and perspectives that complement the wisdom of our long-standing leaders. The mix of experience and new energy has already sparked thoughtful discussions and bold ideas for how EC3 can grow while staying true to its mission.</a:t>
            </a:r>
          </a:p>
          <a:p>
            <a:pPr algn="l">
              <a:lnSpc>
                <a:spcPts val="2659"/>
              </a:lnSpc>
            </a:pPr>
            <a:r>
              <a:rPr lang="en-US" sz="1899" b="1">
                <a:solidFill>
                  <a:srgbClr val="000000"/>
                </a:solidFill>
                <a:latin typeface="Canva Sans Bold"/>
                <a:ea typeface="Canva Sans Bold"/>
                <a:cs typeface="Canva Sans Bold"/>
                <a:sym typeface="Canva Sans Bold"/>
              </a:rPr>
              <a:t>Like many organizations, EC3 faces rising costs and an increasingly complex environment for early childhood education. Staffing, facility expenses, and inflation all present real challenges. We are navigating these headwinds with transparency, careful planning, and creativity. At the heart of every decision is the question: How do we ensure the best possible experience for our children and families?</a:t>
            </a:r>
          </a:p>
          <a:p>
            <a:pPr algn="l">
              <a:lnSpc>
                <a:spcPts val="2659"/>
              </a:lnSpc>
            </a:pPr>
            <a:r>
              <a:rPr lang="en-US" sz="1899" b="1">
                <a:solidFill>
                  <a:srgbClr val="000000"/>
                </a:solidFill>
                <a:latin typeface="Canva Sans Bold"/>
                <a:ea typeface="Canva Sans Bold"/>
                <a:cs typeface="Canva Sans Bold"/>
                <a:sym typeface="Canva Sans Bold"/>
              </a:rPr>
              <a:t>Despite challenges, the momentum is real. Enrollment is strong, partnerships are expanding, and families continue to be at the center of all we do. As a parent, I feel proud to know that my child is part of something bigger: a community that invests not only in the children of today, but in the foundation of tomorrow.</a:t>
            </a:r>
          </a:p>
          <a:p>
            <a:pPr algn="l">
              <a:lnSpc>
                <a:spcPts val="2659"/>
              </a:lnSpc>
              <a:spcBef>
                <a:spcPct val="0"/>
              </a:spcBef>
            </a:pPr>
            <a:r>
              <a:rPr lang="en-US" sz="1899" b="1">
                <a:solidFill>
                  <a:srgbClr val="000000"/>
                </a:solidFill>
                <a:latin typeface="Canva Sans Bold"/>
                <a:ea typeface="Canva Sans Bold"/>
                <a:cs typeface="Canva Sans Bold"/>
                <a:sym typeface="Canva Sans Bold"/>
              </a:rPr>
              <a:t>What makes EC3 truly unique is that it is a parent cooperative. This means that the strength of our community depends not only on staff and leadership, but on the active involvement of every family. Your voices, your time, and your talents are vital to sustaining EC3’s success. Whether you volunteer for a committee, attend a fundraising event, lend a hand at a classroom project, or share your skills in new ways, your engagement directly shapes the experience for all children.</a:t>
            </a:r>
          </a:p>
          <a:p>
            <a:pPr algn="l">
              <a:lnSpc>
                <a:spcPts val="2659"/>
              </a:lnSpc>
              <a:spcBef>
                <a:spcPct val="0"/>
              </a:spcBef>
            </a:pPr>
            <a:r>
              <a:rPr lang="en-US" sz="1899" b="1">
                <a:solidFill>
                  <a:srgbClr val="000000"/>
                </a:solidFill>
                <a:latin typeface="Canva Sans Bold"/>
                <a:ea typeface="Canva Sans Bold"/>
                <a:cs typeface="Canva Sans Bold"/>
                <a:sym typeface="Canva Sans Bold"/>
              </a:rPr>
              <a:t>I encourage every family to find a way to get involved this year. Not only does your participation make EC3 stronger, it also deepens your own connection with the community—and shows our children, by example, the value of working together for something bigger than ourselves.</a:t>
            </a:r>
          </a:p>
          <a:p>
            <a:pPr algn="l">
              <a:lnSpc>
                <a:spcPts val="2659"/>
              </a:lnSpc>
              <a:spcBef>
                <a:spcPct val="0"/>
              </a:spcBef>
            </a:pPr>
            <a:r>
              <a:rPr lang="en-US" sz="1899" b="1">
                <a:solidFill>
                  <a:srgbClr val="000000"/>
                </a:solidFill>
                <a:latin typeface="Canva Sans Bold"/>
                <a:ea typeface="Canva Sans Bold"/>
                <a:cs typeface="Canva Sans Bold"/>
                <a:sym typeface="Canva Sans Bold"/>
              </a:rPr>
              <a:t>I want to extend my heartfelt gratitude to the teachers and staff who pour their energy and passion into this work every day, to the families who entrust us with their little ones, and to the supporters who make our growth possible. Together, we are ensuring EC3 remains a place where children thrive, families feel supported, and our community grows stronger.</a:t>
            </a:r>
          </a:p>
          <a:p>
            <a:pPr algn="l">
              <a:lnSpc>
                <a:spcPts val="2659"/>
              </a:lnSpc>
              <a:spcBef>
                <a:spcPct val="0"/>
              </a:spcBef>
            </a:pPr>
            <a:r>
              <a:rPr lang="en-US" sz="1899" b="1">
                <a:solidFill>
                  <a:srgbClr val="000000"/>
                </a:solidFill>
                <a:latin typeface="Canva Sans Bold"/>
                <a:ea typeface="Canva Sans Bold"/>
                <a:cs typeface="Canva Sans Bold"/>
                <a:sym typeface="Canva Sans Bold"/>
              </a:rPr>
              <a:t>Thank you for walking this journey with us. I am excited for what lies ahead—and proud to serve, not only as your Board Chair, but as a fellow EC3 parent.</a:t>
            </a:r>
          </a:p>
          <a:p>
            <a:pPr algn="l">
              <a:lnSpc>
                <a:spcPts val="2659"/>
              </a:lnSpc>
              <a:spcBef>
                <a:spcPct val="0"/>
              </a:spcBef>
            </a:pPr>
            <a:r>
              <a:rPr lang="en-US" sz="1899" b="1">
                <a:solidFill>
                  <a:srgbClr val="000000"/>
                </a:solidFill>
                <a:latin typeface="Canva Sans Bold"/>
                <a:ea typeface="Canva Sans Bold"/>
                <a:cs typeface="Canva Sans Bold"/>
                <a:sym typeface="Canva Sans Bold"/>
              </a:rPr>
              <a:t>Meghann Keit-Corrion, Board Chair</a:t>
            </a:r>
          </a:p>
          <a:p>
            <a:pPr algn="l">
              <a:lnSpc>
                <a:spcPts val="2659"/>
              </a:lnSpc>
              <a:spcBef>
                <a:spcPct val="0"/>
              </a:spcBef>
            </a:pPr>
            <a:endParaRPr lang="en-US" sz="1899" b="1">
              <a:solidFill>
                <a:srgbClr val="000000"/>
              </a:solidFill>
              <a:latin typeface="Canva Sans Bold"/>
              <a:ea typeface="Canva Sans Bold"/>
              <a:cs typeface="Canva Sans Bold"/>
              <a:sym typeface="Canva Sans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F1F1">
                <a:alpha val="91000"/>
              </a:srgbClr>
            </a:gs>
            <a:gs pos="33333">
              <a:srgbClr val="F8F5EE">
                <a:alpha val="100000"/>
              </a:srgbClr>
            </a:gs>
            <a:gs pos="66667">
              <a:srgbClr val="84D68C">
                <a:alpha val="42500"/>
              </a:srgbClr>
            </a:gs>
            <a:gs pos="100000">
              <a:srgbClr val="246230">
                <a:alpha val="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2"/>
          <p:cNvSpPr txBox="1"/>
          <p:nvPr/>
        </p:nvSpPr>
        <p:spPr>
          <a:xfrm>
            <a:off x="1356337" y="1767451"/>
            <a:ext cx="15575326" cy="8120741"/>
          </a:xfrm>
          <a:prstGeom prst="rect">
            <a:avLst/>
          </a:prstGeom>
        </p:spPr>
        <p:txBody>
          <a:bodyPr lIns="0" tIns="0" rIns="0" bIns="0" rtlCol="0" anchor="t">
            <a:spAutoFit/>
          </a:bodyPr>
          <a:lstStyle/>
          <a:p>
            <a:pPr algn="l">
              <a:lnSpc>
                <a:spcPts val="3375"/>
              </a:lnSpc>
            </a:pPr>
            <a:r>
              <a:rPr lang="en-US" sz="2410">
                <a:solidFill>
                  <a:srgbClr val="000000"/>
                </a:solidFill>
                <a:latin typeface="Canva Sans"/>
                <a:ea typeface="Canva Sans"/>
                <a:cs typeface="Canva Sans"/>
                <a:sym typeface="Canva Sans"/>
              </a:rPr>
              <a:t>What an exciting and inspiring year it has been at EC3!</a:t>
            </a:r>
          </a:p>
          <a:p>
            <a:pPr algn="l">
              <a:lnSpc>
                <a:spcPts val="3375"/>
              </a:lnSpc>
              <a:spcBef>
                <a:spcPct val="0"/>
              </a:spcBef>
            </a:pPr>
            <a:r>
              <a:rPr lang="en-US" sz="2410">
                <a:solidFill>
                  <a:srgbClr val="000000"/>
                </a:solidFill>
                <a:latin typeface="Canva Sans"/>
                <a:ea typeface="Canva Sans"/>
                <a:cs typeface="Canva Sans"/>
                <a:sym typeface="Canva Sans"/>
              </a:rPr>
              <a:t>We’ve continued to make improvements to our building to ensure a safe and welcoming environment for every child and family. This year, we added security cameras in all classrooms, updated the hallway and classroom paint, installed new carpet in the hallways, and replaced the tile in the Gecko room. These updates help us create a space that feels both fresh and familiar—a true home away from home for our EC3 community.</a:t>
            </a:r>
          </a:p>
          <a:p>
            <a:pPr algn="l">
              <a:lnSpc>
                <a:spcPts val="3375"/>
              </a:lnSpc>
              <a:spcBef>
                <a:spcPct val="0"/>
              </a:spcBef>
            </a:pPr>
            <a:r>
              <a:rPr lang="en-US" sz="2410">
                <a:solidFill>
                  <a:srgbClr val="000000"/>
                </a:solidFill>
                <a:latin typeface="Canva Sans"/>
                <a:ea typeface="Canva Sans"/>
                <a:cs typeface="Canva Sans"/>
                <a:sym typeface="Canva Sans"/>
              </a:rPr>
              <a:t>Our programs also continue to grow and evolve. Summer Camp was busier than ever, especially with the addition of our new Pre-K Camp! We loved seeing our campers explore, learn, and make new friends all summer long.</a:t>
            </a:r>
          </a:p>
          <a:p>
            <a:pPr algn="l">
              <a:lnSpc>
                <a:spcPts val="3375"/>
              </a:lnSpc>
              <a:spcBef>
                <a:spcPct val="0"/>
              </a:spcBef>
            </a:pPr>
            <a:r>
              <a:rPr lang="en-US" sz="2410">
                <a:solidFill>
                  <a:srgbClr val="000000"/>
                </a:solidFill>
                <a:latin typeface="Canva Sans"/>
                <a:ea typeface="Canva Sans"/>
                <a:cs typeface="Canva Sans"/>
                <a:sym typeface="Canva Sans"/>
              </a:rPr>
              <a:t>We’re also proud to share that EC3 successfully passed our Great Start to Quality accreditation and maintained our Enhancing Quality validation—a reflection of our ongoing commitment to providing the highest quality early childhood education.</a:t>
            </a:r>
          </a:p>
          <a:p>
            <a:pPr algn="l">
              <a:lnSpc>
                <a:spcPts val="3375"/>
              </a:lnSpc>
              <a:spcBef>
                <a:spcPct val="0"/>
              </a:spcBef>
            </a:pPr>
            <a:r>
              <a:rPr lang="en-US" sz="2410">
                <a:solidFill>
                  <a:srgbClr val="000000"/>
                </a:solidFill>
                <a:latin typeface="Canva Sans"/>
                <a:ea typeface="Canva Sans"/>
                <a:cs typeface="Canva Sans"/>
                <a:sym typeface="Canva Sans"/>
              </a:rPr>
              <a:t>And perhaps most exciting of all, we’re gearing up to celebrate EC3’s 40th anniversary in 2025! As we honor four decades of caring for children and supporting families, we’ve expanded our community outreach through our monthly Community Connection events—bringing families, staff, and neighbors together to learn, share, and grow.</a:t>
            </a:r>
          </a:p>
          <a:p>
            <a:pPr algn="l">
              <a:lnSpc>
                <a:spcPts val="3375"/>
              </a:lnSpc>
              <a:spcBef>
                <a:spcPct val="0"/>
              </a:spcBef>
            </a:pPr>
            <a:r>
              <a:rPr lang="en-US" sz="2410">
                <a:solidFill>
                  <a:srgbClr val="000000"/>
                </a:solidFill>
                <a:latin typeface="Canva Sans"/>
                <a:ea typeface="Canva Sans"/>
                <a:cs typeface="Canva Sans"/>
                <a:sym typeface="Canva Sans"/>
              </a:rPr>
              <a:t>This year has truly been about connection, growth, and gratitude. Thank you for being part of the EC3 family and for helping us continue our mission of nurturing the whole child, every day.</a:t>
            </a:r>
          </a:p>
          <a:p>
            <a:pPr algn="l">
              <a:lnSpc>
                <a:spcPts val="3375"/>
              </a:lnSpc>
              <a:spcBef>
                <a:spcPct val="0"/>
              </a:spcBef>
            </a:pPr>
            <a:endParaRPr lang="en-US" sz="2410">
              <a:solidFill>
                <a:srgbClr val="000000"/>
              </a:solidFill>
              <a:latin typeface="Canva Sans"/>
              <a:ea typeface="Canva Sans"/>
              <a:cs typeface="Canva Sans"/>
              <a:sym typeface="Canva Sans"/>
            </a:endParaRPr>
          </a:p>
        </p:txBody>
      </p:sp>
      <p:sp>
        <p:nvSpPr>
          <p:cNvPr id="3" name="Freeform 3"/>
          <p:cNvSpPr/>
          <p:nvPr/>
        </p:nvSpPr>
        <p:spPr>
          <a:xfrm>
            <a:off x="12523336" y="316755"/>
            <a:ext cx="3901594" cy="1847002"/>
          </a:xfrm>
          <a:custGeom>
            <a:avLst/>
            <a:gdLst/>
            <a:ahLst/>
            <a:cxnLst/>
            <a:rect l="l" t="t" r="r" b="b"/>
            <a:pathLst>
              <a:path w="3901594" h="1847002">
                <a:moveTo>
                  <a:pt x="0" y="0"/>
                </a:moveTo>
                <a:lnTo>
                  <a:pt x="3901594" y="0"/>
                </a:lnTo>
                <a:lnTo>
                  <a:pt x="3901594" y="1847002"/>
                </a:lnTo>
                <a:lnTo>
                  <a:pt x="0" y="1847002"/>
                </a:lnTo>
                <a:lnTo>
                  <a:pt x="0" y="0"/>
                </a:lnTo>
                <a:close/>
              </a:path>
            </a:pathLst>
          </a:custGeom>
          <a:blipFill>
            <a:blip r:embed="rId2"/>
            <a:stretch>
              <a:fillRect t="-3689" b="-3689"/>
            </a:stretch>
          </a:blipFill>
        </p:spPr>
        <p:txBody>
          <a:bodyPr/>
          <a:lstStyle/>
          <a:p>
            <a:endParaRPr lang="en-US"/>
          </a:p>
        </p:txBody>
      </p:sp>
      <p:sp>
        <p:nvSpPr>
          <p:cNvPr id="4" name="TextBox 4"/>
          <p:cNvSpPr txBox="1"/>
          <p:nvPr/>
        </p:nvSpPr>
        <p:spPr>
          <a:xfrm>
            <a:off x="592995" y="537527"/>
            <a:ext cx="7204911" cy="887095"/>
          </a:xfrm>
          <a:prstGeom prst="rect">
            <a:avLst/>
          </a:prstGeom>
        </p:spPr>
        <p:txBody>
          <a:bodyPr lIns="0" tIns="0" rIns="0" bIns="0" rtlCol="0" anchor="t">
            <a:spAutoFit/>
          </a:bodyPr>
          <a:lstStyle/>
          <a:p>
            <a:pPr algn="ctr">
              <a:lnSpc>
                <a:spcPts val="7279"/>
              </a:lnSpc>
            </a:pPr>
            <a:r>
              <a:rPr lang="en-US" sz="5199">
                <a:solidFill>
                  <a:srgbClr val="000000"/>
                </a:solidFill>
                <a:latin typeface="Fredoka"/>
                <a:ea typeface="Fredoka"/>
                <a:cs typeface="Fredoka"/>
                <a:sym typeface="Fredoka"/>
              </a:rPr>
              <a:t>Together We Grow</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3632B4AF6EF04C930632DC15A9C21F" ma:contentTypeVersion="15" ma:contentTypeDescription="Create a new document." ma:contentTypeScope="" ma:versionID="0255c686b844f1a5a393519fd7a53f2e">
  <xsd:schema xmlns:xsd="http://www.w3.org/2001/XMLSchema" xmlns:xs="http://www.w3.org/2001/XMLSchema" xmlns:p="http://schemas.microsoft.com/office/2006/metadata/properties" xmlns:ns2="25ca6363-2f11-4451-bef3-c58efc2110e5" xmlns:ns3="0181230c-4365-4900-9eb4-f0ffd1b07b02" targetNamespace="http://schemas.microsoft.com/office/2006/metadata/properties" ma:root="true" ma:fieldsID="496593e7f3419234702530e340d544aa" ns2:_="" ns3:_="">
    <xsd:import namespace="25ca6363-2f11-4451-bef3-c58efc2110e5"/>
    <xsd:import namespace="0181230c-4365-4900-9eb4-f0ffd1b07b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a6363-2f11-4451-bef3-c58efc2110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1ffe366-154c-47ed-9ab3-65aa29269cd4"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81230c-4365-4900-9eb4-f0ffd1b07b0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86f9066-da58-417f-97e1-4980b5780683}" ma:internalName="TaxCatchAll" ma:showField="CatchAllData" ma:web="0181230c-4365-4900-9eb4-f0ffd1b07b0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5ca6363-2f11-4451-bef3-c58efc2110e5">
      <Terms xmlns="http://schemas.microsoft.com/office/infopath/2007/PartnerControls"/>
    </lcf76f155ced4ddcb4097134ff3c332f>
    <TaxCatchAll xmlns="0181230c-4365-4900-9eb4-f0ffd1b07b02" xsi:nil="true"/>
  </documentManagement>
</p:properties>
</file>

<file path=customXml/itemProps1.xml><?xml version="1.0" encoding="utf-8"?>
<ds:datastoreItem xmlns:ds="http://schemas.openxmlformats.org/officeDocument/2006/customXml" ds:itemID="{5FCB15CB-5DCA-4F0C-B423-94B5EE3487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a6363-2f11-4451-bef3-c58efc2110e5"/>
    <ds:schemaRef ds:uri="0181230c-4365-4900-9eb4-f0ffd1b07b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64B7D9-EB6D-44D8-935D-9D035B2FE583}">
  <ds:schemaRefs>
    <ds:schemaRef ds:uri="http://schemas.microsoft.com/sharepoint/v3/contenttype/forms"/>
  </ds:schemaRefs>
</ds:datastoreItem>
</file>

<file path=customXml/itemProps3.xml><?xml version="1.0" encoding="utf-8"?>
<ds:datastoreItem xmlns:ds="http://schemas.openxmlformats.org/officeDocument/2006/customXml" ds:itemID="{F71F5DD7-FF07-46CC-96D3-50F0AEEB05FB}">
  <ds:schemaRefs>
    <ds:schemaRef ds:uri="http://schemas.microsoft.com/office/2006/metadata/properties"/>
    <ds:schemaRef ds:uri="http://schemas.microsoft.com/office/infopath/2007/PartnerControls"/>
    <ds:schemaRef ds:uri="25ca6363-2f11-4451-bef3-c58efc2110e5"/>
    <ds:schemaRef ds:uri="0181230c-4365-4900-9eb4-f0ffd1b07b02"/>
  </ds:schemaRefs>
</ds:datastoreItem>
</file>

<file path=docProps/app.xml><?xml version="1.0" encoding="utf-8"?>
<Properties xmlns="http://schemas.openxmlformats.org/officeDocument/2006/extended-properties" xmlns:vt="http://schemas.openxmlformats.org/officeDocument/2006/docPropsVTypes">
  <TotalTime>10</TotalTime>
  <Words>1348</Words>
  <Application>Microsoft Office PowerPoint</Application>
  <PresentationFormat>Custom</PresentationFormat>
  <Paragraphs>128</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Canva Sans Bold</vt:lpstr>
      <vt:lpstr>Canva Sans</vt:lpstr>
      <vt:lpstr>Fredoka</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Educational Child Care Center</dc:title>
  <cp:lastModifiedBy>Christina Wood</cp:lastModifiedBy>
  <cp:revision>2</cp:revision>
  <dcterms:created xsi:type="dcterms:W3CDTF">2006-08-16T00:00:00Z</dcterms:created>
  <dcterms:modified xsi:type="dcterms:W3CDTF">2026-05-06T22:31:12Z</dcterms:modified>
  <dc:identifier>DAGyZ1w79VQ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0x010100A73632B4AF6EF04C930632DC15A9C21F</vt:lpwstr>
  </property>
  <property fmtid="{D5CDD505-2E9C-101B-9397-08002B2CF9AE}" pid="3" name="MediaServiceImageTags">
    <vt:lpwstr/>
  </property>
</Properties>
</file>